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Lst>
  <p:sldSz cy="5143500" cx="9144000"/>
  <p:notesSz cx="6858000" cy="9144000"/>
  <p:embeddedFontLst>
    <p:embeddedFont>
      <p:font typeface="Montserrat"/>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Montserrat-bold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Montserrat-italic.fntdata"/><Relationship Id="rId137" Type="http://schemas.openxmlformats.org/officeDocument/2006/relationships/slide" Target="slides/slide133.xml"/><Relationship Id="rId258" Type="http://schemas.openxmlformats.org/officeDocument/2006/relationships/font" Target="fonts/Montserrat-bold.fntdata"/><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font" Target="fonts/Montserrat-regular.fntdata"/><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bfdb870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fdb870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7bfdb8705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bfdb8705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7bfdb8705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bfdb8705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bfdb8705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bfdb87058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bfdb8705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7bfdb8705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7bfdb87058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bfdb87058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7bfdb87058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7bfdb87058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7bfdb87058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bfdb87058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7bfdb8705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bfdb8705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7bfdb8705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bfdb8705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7bfdb8705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7bfdb8705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bfdb87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bfdb87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7bfdb87058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bfdb87058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7bfdb87058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7bfdb87058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7bfdb87058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bfdb87058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7bfdb87058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7bfdb87058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7bfdb8705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7bfdb8705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7bfdb8705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bfdb8705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7bfdb87058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7bfdb87058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bfdb8705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bfdb8705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7bfdb8705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7bfdb8705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7bfdb87058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bfdb87058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bfdb870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fdb870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7bfdb87058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bfdb87058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7bfdb8705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7bfdb8705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7bfdb87058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7bfdb87058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7bfdb87058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bfdb87058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7bfdb87058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7bfdb87058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7bfdb87058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7bfdb8705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7bfdb87058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7bfdb87058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7bfdb87058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bfdb87058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7bfdb87058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7bfdb87058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7bfdb87058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7bfdb87058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bfdb870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bfdb870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7bfdb8705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bfdb8705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7bfdb87058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bfdb8705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7bfdb87058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bfdb87058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7bfdb8705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bfdb8705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7bfdb87058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bfdb87058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7bfdb87058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7bfdb87058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7bfdb87058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fdb8705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7bfdb87058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7bfdb87058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7bfdb87058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7bfdb8705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7bfdb87058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bfdb8705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bfdb870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bfdb870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7bfdb87058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7bfdb87058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7bfdb87058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bfdb8705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7bfdb8705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7bfdb8705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7bfdb87058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7bfdb87058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7bfdb8705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7bfdb8705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7bfdb87058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7bfdb87058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7bfdb87058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7bfdb87058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7bfdb87058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bfdb87058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7bfdb87058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bfdb87058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Google Shape;2015;g7bfdb87058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7bfdb87058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bfdb870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fdb870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7bfdb87058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7bfdb8705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7bfdb8705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7bfdb8705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7bfdb87058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7bfdb87058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7bfdb8705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7bfdb8705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7bfdb8705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7bfdb8705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7bfdb8705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7bfdb8705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7bfdb87058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7bfdb8705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567a20a7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67a20a7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67a20a7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67a20a7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67a20a7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67a20a7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bfdb870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fdb870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7bfdb8705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7bfdb8705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7bfdb87058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7bfdb8705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7bfdb87058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bfdb87058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7bfdb87058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bfdb8705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7bfdb87058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7bfdb87058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7bfdb8705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7bfdb8705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7bfdb87058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bfdb87058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7bfdb87058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7bfdb87058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7bfdb8705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bfdb8705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7bfdb87058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7bfdb87058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bfdb870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fdb870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7bfdb87058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7bfdb8705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7bfdb8705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7bfdb8705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7bfdb8705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bfdb8705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bfdb87058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bfdb8705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bfdb87058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bfdb87058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7bfdb87058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7bfdb87058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7bfdb87058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7bfdb8705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7bfdb870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7bfdb870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7bfdb87058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bfdb8705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7bfdb8705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bfdb8705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bfdb870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fdb870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7bfdb87058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7bfdb87058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7bfdb87058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bfdb87058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7bfdb87058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7bfdb8705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7bfdb87058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7bfdb87058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7bfdb87058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bfdb87058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7bfdb87058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7bfdb87058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7bfdb87058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bfdb87058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7bfdb87058_0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7bfdb8705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7bfdb87058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bfdb87058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Google Shape;2798;g7bfdb87058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7bfdb8705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bfdb870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fdb870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5" name="Shape 2805"/>
        <p:cNvGrpSpPr/>
        <p:nvPr/>
      </p:nvGrpSpPr>
      <p:grpSpPr>
        <a:xfrm>
          <a:off x="0" y="0"/>
          <a:ext cx="0" cy="0"/>
          <a:chOff x="0" y="0"/>
          <a:chExt cx="0" cy="0"/>
        </a:xfrm>
      </p:grpSpPr>
      <p:sp>
        <p:nvSpPr>
          <p:cNvPr id="2806" name="Google Shape;2806;g7bfdb8705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bfdb8705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Google Shape;2814;g7bfdb87058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7bfdb8705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7bfdb87058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7bfdb87058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7bfdb87058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7bfdb8705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7bfdb87058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bfdb8705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7bfdb87058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7bfdb87058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g7bfdb87058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7bfdb8705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7bfdb87058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bfdb87058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4" name="Shape 2904"/>
        <p:cNvGrpSpPr/>
        <p:nvPr/>
      </p:nvGrpSpPr>
      <p:grpSpPr>
        <a:xfrm>
          <a:off x="0" y="0"/>
          <a:ext cx="0" cy="0"/>
          <a:chOff x="0" y="0"/>
          <a:chExt cx="0" cy="0"/>
        </a:xfrm>
      </p:grpSpPr>
      <p:sp>
        <p:nvSpPr>
          <p:cNvPr id="2905" name="Google Shape;2905;g7bfdb87058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bfdb87058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7bfdb870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7bfdb870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fdb870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fdb870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7bfdb87058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bfdb87058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7bfdb87058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7bfdb87058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4" name="Shape 2954"/>
        <p:cNvGrpSpPr/>
        <p:nvPr/>
      </p:nvGrpSpPr>
      <p:grpSpPr>
        <a:xfrm>
          <a:off x="0" y="0"/>
          <a:ext cx="0" cy="0"/>
          <a:chOff x="0" y="0"/>
          <a:chExt cx="0" cy="0"/>
        </a:xfrm>
      </p:grpSpPr>
      <p:sp>
        <p:nvSpPr>
          <p:cNvPr id="2955" name="Google Shape;2955;g7bfdb87058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7bfdb87058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2" name="Shape 2962"/>
        <p:cNvGrpSpPr/>
        <p:nvPr/>
      </p:nvGrpSpPr>
      <p:grpSpPr>
        <a:xfrm>
          <a:off x="0" y="0"/>
          <a:ext cx="0" cy="0"/>
          <a:chOff x="0" y="0"/>
          <a:chExt cx="0" cy="0"/>
        </a:xfrm>
      </p:grpSpPr>
      <p:sp>
        <p:nvSpPr>
          <p:cNvPr id="2963" name="Google Shape;2963;g7bfdb87058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bfdb87058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0" name="Shape 2970"/>
        <p:cNvGrpSpPr/>
        <p:nvPr/>
      </p:nvGrpSpPr>
      <p:grpSpPr>
        <a:xfrm>
          <a:off x="0" y="0"/>
          <a:ext cx="0" cy="0"/>
          <a:chOff x="0" y="0"/>
          <a:chExt cx="0" cy="0"/>
        </a:xfrm>
      </p:grpSpPr>
      <p:sp>
        <p:nvSpPr>
          <p:cNvPr id="2971" name="Google Shape;2971;g7bfdb87058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7bfdb87058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7bfdb87058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7bfdb87058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7bfdb87058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7bfdb87058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7bfdb87058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7bfdb87058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7bfdb87058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7bfdb87058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9" name="Shape 3009"/>
        <p:cNvGrpSpPr/>
        <p:nvPr/>
      </p:nvGrpSpPr>
      <p:grpSpPr>
        <a:xfrm>
          <a:off x="0" y="0"/>
          <a:ext cx="0" cy="0"/>
          <a:chOff x="0" y="0"/>
          <a:chExt cx="0" cy="0"/>
        </a:xfrm>
      </p:grpSpPr>
      <p:sp>
        <p:nvSpPr>
          <p:cNvPr id="3010" name="Google Shape;3010;g7bfdb87058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7bfdb87058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bfdb8705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fdb8705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7bfdb87058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7bfdb87058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7bfdb870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7bfdb870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4" name="Shape 3064"/>
        <p:cNvGrpSpPr/>
        <p:nvPr/>
      </p:nvGrpSpPr>
      <p:grpSpPr>
        <a:xfrm>
          <a:off x="0" y="0"/>
          <a:ext cx="0" cy="0"/>
          <a:chOff x="0" y="0"/>
          <a:chExt cx="0" cy="0"/>
        </a:xfrm>
      </p:grpSpPr>
      <p:sp>
        <p:nvSpPr>
          <p:cNvPr id="3065" name="Google Shape;3065;g7bfdb87058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bfdb8705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7bfdb87058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7bfdb87058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5" name="Shape 3095"/>
        <p:cNvGrpSpPr/>
        <p:nvPr/>
      </p:nvGrpSpPr>
      <p:grpSpPr>
        <a:xfrm>
          <a:off x="0" y="0"/>
          <a:ext cx="0" cy="0"/>
          <a:chOff x="0" y="0"/>
          <a:chExt cx="0" cy="0"/>
        </a:xfrm>
      </p:grpSpPr>
      <p:sp>
        <p:nvSpPr>
          <p:cNvPr id="3096" name="Google Shape;3096;g7bfdb87058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7bfdb87058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7bfdb87058_0_2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bfdb87058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5" name="Shape 3125"/>
        <p:cNvGrpSpPr/>
        <p:nvPr/>
      </p:nvGrpSpPr>
      <p:grpSpPr>
        <a:xfrm>
          <a:off x="0" y="0"/>
          <a:ext cx="0" cy="0"/>
          <a:chOff x="0" y="0"/>
          <a:chExt cx="0" cy="0"/>
        </a:xfrm>
      </p:grpSpPr>
      <p:sp>
        <p:nvSpPr>
          <p:cNvPr id="3126" name="Google Shape;3126;g7bfdb87058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7bfdb87058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7bfdb87058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7bfdb87058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5" name="Shape 3165"/>
        <p:cNvGrpSpPr/>
        <p:nvPr/>
      </p:nvGrpSpPr>
      <p:grpSpPr>
        <a:xfrm>
          <a:off x="0" y="0"/>
          <a:ext cx="0" cy="0"/>
          <a:chOff x="0" y="0"/>
          <a:chExt cx="0" cy="0"/>
        </a:xfrm>
      </p:grpSpPr>
      <p:sp>
        <p:nvSpPr>
          <p:cNvPr id="3166" name="Google Shape;3166;g7bfdb87058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7bfdb87058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7bfdb87058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7bfdb87058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bfdb870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fdb870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6" name="Shape 3206"/>
        <p:cNvGrpSpPr/>
        <p:nvPr/>
      </p:nvGrpSpPr>
      <p:grpSpPr>
        <a:xfrm>
          <a:off x="0" y="0"/>
          <a:ext cx="0" cy="0"/>
          <a:chOff x="0" y="0"/>
          <a:chExt cx="0" cy="0"/>
        </a:xfrm>
      </p:grpSpPr>
      <p:sp>
        <p:nvSpPr>
          <p:cNvPr id="3207" name="Google Shape;3207;g7bfdb87058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7bfdb87058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7" name="Shape 3247"/>
        <p:cNvGrpSpPr/>
        <p:nvPr/>
      </p:nvGrpSpPr>
      <p:grpSpPr>
        <a:xfrm>
          <a:off x="0" y="0"/>
          <a:ext cx="0" cy="0"/>
          <a:chOff x="0" y="0"/>
          <a:chExt cx="0" cy="0"/>
        </a:xfrm>
      </p:grpSpPr>
      <p:sp>
        <p:nvSpPr>
          <p:cNvPr id="3248" name="Google Shape;3248;g7bfdb87058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7bfdb87058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7bfdb87058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7bfdb87058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8" name="Shape 3338"/>
        <p:cNvGrpSpPr/>
        <p:nvPr/>
      </p:nvGrpSpPr>
      <p:grpSpPr>
        <a:xfrm>
          <a:off x="0" y="0"/>
          <a:ext cx="0" cy="0"/>
          <a:chOff x="0" y="0"/>
          <a:chExt cx="0" cy="0"/>
        </a:xfrm>
      </p:grpSpPr>
      <p:sp>
        <p:nvSpPr>
          <p:cNvPr id="3339" name="Google Shape;3339;g7bfdb87058_0_3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bfdb87058_0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5" name="Shape 3385"/>
        <p:cNvGrpSpPr/>
        <p:nvPr/>
      </p:nvGrpSpPr>
      <p:grpSpPr>
        <a:xfrm>
          <a:off x="0" y="0"/>
          <a:ext cx="0" cy="0"/>
          <a:chOff x="0" y="0"/>
          <a:chExt cx="0" cy="0"/>
        </a:xfrm>
      </p:grpSpPr>
      <p:sp>
        <p:nvSpPr>
          <p:cNvPr id="3386" name="Google Shape;3386;g7bfdb87058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7bfdb87058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4" name="Shape 3434"/>
        <p:cNvGrpSpPr/>
        <p:nvPr/>
      </p:nvGrpSpPr>
      <p:grpSpPr>
        <a:xfrm>
          <a:off x="0" y="0"/>
          <a:ext cx="0" cy="0"/>
          <a:chOff x="0" y="0"/>
          <a:chExt cx="0" cy="0"/>
        </a:xfrm>
      </p:grpSpPr>
      <p:sp>
        <p:nvSpPr>
          <p:cNvPr id="3435" name="Google Shape;3435;g7bfdb87058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7bfdb87058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bfdb87058_0_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bfdb87058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1" name="Shape 3531"/>
        <p:cNvGrpSpPr/>
        <p:nvPr/>
      </p:nvGrpSpPr>
      <p:grpSpPr>
        <a:xfrm>
          <a:off x="0" y="0"/>
          <a:ext cx="0" cy="0"/>
          <a:chOff x="0" y="0"/>
          <a:chExt cx="0" cy="0"/>
        </a:xfrm>
      </p:grpSpPr>
      <p:sp>
        <p:nvSpPr>
          <p:cNvPr id="3532" name="Google Shape;3532;g7bfdb87058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7bfdb87058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3" name="Shape 3583"/>
        <p:cNvGrpSpPr/>
        <p:nvPr/>
      </p:nvGrpSpPr>
      <p:grpSpPr>
        <a:xfrm>
          <a:off x="0" y="0"/>
          <a:ext cx="0" cy="0"/>
          <a:chOff x="0" y="0"/>
          <a:chExt cx="0" cy="0"/>
        </a:xfrm>
      </p:grpSpPr>
      <p:sp>
        <p:nvSpPr>
          <p:cNvPr id="3584" name="Google Shape;3584;g7bfdb87058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bfdb87058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7bfdb87058_0_3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bfdb87058_0_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bfdb870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fdb870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7bfdb87058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7bfdb87058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4" name="Shape 3644"/>
        <p:cNvGrpSpPr/>
        <p:nvPr/>
      </p:nvGrpSpPr>
      <p:grpSpPr>
        <a:xfrm>
          <a:off x="0" y="0"/>
          <a:ext cx="0" cy="0"/>
          <a:chOff x="0" y="0"/>
          <a:chExt cx="0" cy="0"/>
        </a:xfrm>
      </p:grpSpPr>
      <p:sp>
        <p:nvSpPr>
          <p:cNvPr id="3645" name="Google Shape;3645;g7bfdb87058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7bfdb87058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2" name="Shape 3652"/>
        <p:cNvGrpSpPr/>
        <p:nvPr/>
      </p:nvGrpSpPr>
      <p:grpSpPr>
        <a:xfrm>
          <a:off x="0" y="0"/>
          <a:ext cx="0" cy="0"/>
          <a:chOff x="0" y="0"/>
          <a:chExt cx="0" cy="0"/>
        </a:xfrm>
      </p:grpSpPr>
      <p:sp>
        <p:nvSpPr>
          <p:cNvPr id="3653" name="Google Shape;3653;g7bfdb87058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bfdb87058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1" name="Shape 3661"/>
        <p:cNvGrpSpPr/>
        <p:nvPr/>
      </p:nvGrpSpPr>
      <p:grpSpPr>
        <a:xfrm>
          <a:off x="0" y="0"/>
          <a:ext cx="0" cy="0"/>
          <a:chOff x="0" y="0"/>
          <a:chExt cx="0" cy="0"/>
        </a:xfrm>
      </p:grpSpPr>
      <p:sp>
        <p:nvSpPr>
          <p:cNvPr id="3662" name="Google Shape;3662;g7bfdb87058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7bfdb87058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7bfdb87058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7bfdb87058_0_3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1" name="Shape 3681"/>
        <p:cNvGrpSpPr/>
        <p:nvPr/>
      </p:nvGrpSpPr>
      <p:grpSpPr>
        <a:xfrm>
          <a:off x="0" y="0"/>
          <a:ext cx="0" cy="0"/>
          <a:chOff x="0" y="0"/>
          <a:chExt cx="0" cy="0"/>
        </a:xfrm>
      </p:grpSpPr>
      <p:sp>
        <p:nvSpPr>
          <p:cNvPr id="3682" name="Google Shape;3682;g7bfdb87058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7bfdb87058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9" name="Shape 3689"/>
        <p:cNvGrpSpPr/>
        <p:nvPr/>
      </p:nvGrpSpPr>
      <p:grpSpPr>
        <a:xfrm>
          <a:off x="0" y="0"/>
          <a:ext cx="0" cy="0"/>
          <a:chOff x="0" y="0"/>
          <a:chExt cx="0" cy="0"/>
        </a:xfrm>
      </p:grpSpPr>
      <p:sp>
        <p:nvSpPr>
          <p:cNvPr id="3690" name="Google Shape;3690;g7bfdb87058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7bfdb87058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8" name="Shape 3698"/>
        <p:cNvGrpSpPr/>
        <p:nvPr/>
      </p:nvGrpSpPr>
      <p:grpSpPr>
        <a:xfrm>
          <a:off x="0" y="0"/>
          <a:ext cx="0" cy="0"/>
          <a:chOff x="0" y="0"/>
          <a:chExt cx="0" cy="0"/>
        </a:xfrm>
      </p:grpSpPr>
      <p:sp>
        <p:nvSpPr>
          <p:cNvPr id="3699" name="Google Shape;3699;g7bfdb87058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bfdb87058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7" name="Shape 3707"/>
        <p:cNvGrpSpPr/>
        <p:nvPr/>
      </p:nvGrpSpPr>
      <p:grpSpPr>
        <a:xfrm>
          <a:off x="0" y="0"/>
          <a:ext cx="0" cy="0"/>
          <a:chOff x="0" y="0"/>
          <a:chExt cx="0" cy="0"/>
        </a:xfrm>
      </p:grpSpPr>
      <p:sp>
        <p:nvSpPr>
          <p:cNvPr id="3708" name="Google Shape;3708;g7bfdb87058_0_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7bfdb87058_0_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7bfdb87058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7bfdb87058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bfdb8705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fdb8705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7bfdb87058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bfdb87058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Google Shape;3735;g7bfdb87058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7bfdb87058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7bfdb87058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7bfdb87058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7bfdb87058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7bfdb87058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3" name="Shape 3763"/>
        <p:cNvGrpSpPr/>
        <p:nvPr/>
      </p:nvGrpSpPr>
      <p:grpSpPr>
        <a:xfrm>
          <a:off x="0" y="0"/>
          <a:ext cx="0" cy="0"/>
          <a:chOff x="0" y="0"/>
          <a:chExt cx="0" cy="0"/>
        </a:xfrm>
      </p:grpSpPr>
      <p:sp>
        <p:nvSpPr>
          <p:cNvPr id="3764" name="Google Shape;3764;g7bfdb87058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7bfdb87058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3" name="Shape 3773"/>
        <p:cNvGrpSpPr/>
        <p:nvPr/>
      </p:nvGrpSpPr>
      <p:grpSpPr>
        <a:xfrm>
          <a:off x="0" y="0"/>
          <a:ext cx="0" cy="0"/>
          <a:chOff x="0" y="0"/>
          <a:chExt cx="0" cy="0"/>
        </a:xfrm>
      </p:grpSpPr>
      <p:sp>
        <p:nvSpPr>
          <p:cNvPr id="3774" name="Google Shape;3774;g7bfdb87058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7bfdb87058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4" name="Shape 3784"/>
        <p:cNvGrpSpPr/>
        <p:nvPr/>
      </p:nvGrpSpPr>
      <p:grpSpPr>
        <a:xfrm>
          <a:off x="0" y="0"/>
          <a:ext cx="0" cy="0"/>
          <a:chOff x="0" y="0"/>
          <a:chExt cx="0" cy="0"/>
        </a:xfrm>
      </p:grpSpPr>
      <p:sp>
        <p:nvSpPr>
          <p:cNvPr id="3785" name="Google Shape;3785;g7bfdb87058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7bfdb87058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7bfdb87058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7bfdb87058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7bfdb87058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7bfdb87058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7" name="Shape 3817"/>
        <p:cNvGrpSpPr/>
        <p:nvPr/>
      </p:nvGrpSpPr>
      <p:grpSpPr>
        <a:xfrm>
          <a:off x="0" y="0"/>
          <a:ext cx="0" cy="0"/>
          <a:chOff x="0" y="0"/>
          <a:chExt cx="0" cy="0"/>
        </a:xfrm>
      </p:grpSpPr>
      <p:sp>
        <p:nvSpPr>
          <p:cNvPr id="3818" name="Google Shape;3818;g567a20a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567a20a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bfdb8705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fdb8705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5" name="Shape 3825"/>
        <p:cNvGrpSpPr/>
        <p:nvPr/>
      </p:nvGrpSpPr>
      <p:grpSpPr>
        <a:xfrm>
          <a:off x="0" y="0"/>
          <a:ext cx="0" cy="0"/>
          <a:chOff x="0" y="0"/>
          <a:chExt cx="0" cy="0"/>
        </a:xfrm>
      </p:grpSpPr>
      <p:sp>
        <p:nvSpPr>
          <p:cNvPr id="3826" name="Google Shape;3826;g567a20a7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567a20a7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beba7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56beba7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g56beba78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6beba78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bfdb870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db870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bfdb870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fdb8705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bfdb8705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bfdb8705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bfdb870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bfdb870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7a20a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7a20a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bfdb8705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bfdb8705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bfdb8705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bfdb8705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bfdb870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fdb870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bfdb8705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bfdb8705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bfdb8705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fdb8705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bfdb870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fdb870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bfdb8705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fdb8705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bfdb8705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fdb8705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bfdb8705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fdb8705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bfdb8705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fdb8705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67a20a7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7a20a7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bfdb8705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bfdb870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fdb870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fdb870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bfdb8705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bfdb8705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bfdb8705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bfdb8705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bfdb8705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bfdb8705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7bfdb8705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bfdb8705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bfdb8705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fdb8705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bfdb8705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bfdb8705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bfdb8705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bfdb8705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bfdb8705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bfdb8705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7a20a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7a20a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bfdb870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bfdb870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7bfdb870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bfdb870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bfdb8705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bfdb8705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bfdb8705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bfdb8705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bfdb8705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fdb8705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bfdb870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bfdb870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bfdb870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bfdb870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7bfdb8705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bfdb8705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7bfdb870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fdb870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bfdb8705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fdb8705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bfdb87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bfdb87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7bfdb8705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bfdb8705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bfdb8705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fdb8705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7bfdb87058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bfdb87058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7bfdb8705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bfdb8705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bfdb8705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bfdb8705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bfdb8705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bfdb8705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bfdb8705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bfdb8705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7bfdb870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bfdb870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bfdb870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bfdb870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7bfdb870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bfdb870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fdb870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fdb870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7bfdb8705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bfdb8705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7bfdb8705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bfdb8705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7bfdb8705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bfdb8705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7bfdb87058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bfdb87058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7bfdb870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7bfdb870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bfdb870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bfdb870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7bfdb8705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7bfdb8705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7bfdb87058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bfdb87058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7bfdb87058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bfdb87058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7bfdb87058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bfdb8705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bfdb870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bfdb870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7bfdb8705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bfdb8705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7bfdb8705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bfdb87058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7bfdb87058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bfdb87058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7bfdb87058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bfdb87058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bfdb87058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bfdb87058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7bfdb87058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bfdb87058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7bfdb87058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bfdb8705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7bfdb8705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fdb8705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7bfdb8705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7bfdb8705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7bfdb8705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bfdb8705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bfdb87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bfdb87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7bfdb8705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7bfdb8705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7bfdb87058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7bfdb87058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7bfdb87058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bfdb87058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7bfdb87058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7bfdb87058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7bfdb87058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bfdb87058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7bfdb8705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bfdb87058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fdb87058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bfdb87058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7bfdb87058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bfdb87058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7bfdb87058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7bfdb87058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7bfdb8705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bfdb8705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2.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8.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4.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jpg"/><Relationship Id="rId4" Type="http://schemas.openxmlformats.org/officeDocument/2006/relationships/image" Target="../media/image2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2.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8.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8.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8.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jp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9.png"/><Relationship Id="rId4" Type="http://schemas.openxmlformats.org/officeDocument/2006/relationships/image" Target="../media/image8.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6.png"/><Relationship Id="rId4" Type="http://schemas.openxmlformats.org/officeDocument/2006/relationships/image" Target="../media/image8.jpg"/><Relationship Id="rId5" Type="http://schemas.openxmlformats.org/officeDocument/2006/relationships/image" Target="../media/image1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8.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jpg"/><Relationship Id="rId4" Type="http://schemas.openxmlformats.org/officeDocument/2006/relationships/image" Target="../media/image3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8.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8.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8.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8.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8.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8.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8.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jpg"/><Relationship Id="rId4" Type="http://schemas.openxmlformats.org/officeDocument/2006/relationships/image" Target="../media/image20.png"/><Relationship Id="rId5" Type="http://schemas.openxmlformats.org/officeDocument/2006/relationships/image" Target="../media/image26.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1.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1.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18.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18.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18.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18.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18.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18.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18.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18.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18.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18.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18.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18.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18.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18.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18.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18.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18.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18.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18.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18.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18.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18.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18.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18.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18.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18.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18.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1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18.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18.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18.jpg"/><Relationship Id="rId4" Type="http://schemas.openxmlformats.org/officeDocument/2006/relationships/image" Target="../media/image33.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18.jpg"/><Relationship Id="rId4" Type="http://schemas.openxmlformats.org/officeDocument/2006/relationships/image" Target="../media/image33.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18.jpg"/><Relationship Id="rId4" Type="http://schemas.openxmlformats.org/officeDocument/2006/relationships/image" Target="../media/image2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18.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18.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18.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18.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18.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18.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18.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18.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18.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18.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18.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18.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18.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18.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18.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8.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18.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18.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8.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18.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18.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18.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8.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8.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18.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8.jpg"/><Relationship Id="rId4" Type="http://schemas.openxmlformats.org/officeDocument/2006/relationships/image" Target="../media/image2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8.jpg"/><Relationship Id="rId4" Type="http://schemas.openxmlformats.org/officeDocument/2006/relationships/image" Target="../media/image29.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8.jpg"/><Relationship Id="rId4" Type="http://schemas.openxmlformats.org/officeDocument/2006/relationships/image" Target="../media/image30.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18.jpg"/><Relationship Id="rId4" Type="http://schemas.openxmlformats.org/officeDocument/2006/relationships/image" Target="../media/image27.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18.jpg"/><Relationship Id="rId4" Type="http://schemas.openxmlformats.org/officeDocument/2006/relationships/image" Target="../media/image23.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18.jpg"/><Relationship Id="rId4" Type="http://schemas.openxmlformats.org/officeDocument/2006/relationships/image" Target="../media/image2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1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18.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8.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18.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18.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18.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8.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8.jpg"/><Relationship Id="rId4" Type="http://schemas.openxmlformats.org/officeDocument/2006/relationships/image" Target="../media/image3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18.jpg"/><Relationship Id="rId4" Type="http://schemas.openxmlformats.org/officeDocument/2006/relationships/image" Target="../media/image31.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18.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18.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8.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18.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18.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18.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18.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18.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18.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18.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1.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1.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jp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jp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jp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jp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jpg"/><Relationship Id="rId4" Type="http://schemas.openxmlformats.org/officeDocument/2006/relationships/image" Target="../media/image1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jp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0.png"/><Relationship Id="rId4" Type="http://schemas.openxmlformats.org/officeDocument/2006/relationships/image" Target="../media/image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0.png"/><Relationship Id="rId4" Type="http://schemas.openxmlformats.org/officeDocument/2006/relationships/image" Target="../media/image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0.png"/><Relationship Id="rId4" Type="http://schemas.openxmlformats.org/officeDocument/2006/relationships/image" Target="../media/image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jpg"/><Relationship Id="rId4" Type="http://schemas.openxmlformats.org/officeDocument/2006/relationships/image" Target="../media/image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jpg"/><Relationship Id="rId4" Type="http://schemas.openxmlformats.org/officeDocument/2006/relationships/image" Target="../media/image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0.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jpg"/><Relationship Id="rId4" Type="http://schemas.openxmlformats.org/officeDocument/2006/relationships/image" Target="../media/image1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5.png"/><Relationship Id="rId4" Type="http://schemas.openxmlformats.org/officeDocument/2006/relationships/image" Target="../media/image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5.png"/><Relationship Id="rId4" Type="http://schemas.openxmlformats.org/officeDocument/2006/relationships/image" Target="../media/image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for Time Series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27" name="Google Shape;127;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Stained Neurons in cerebral cortex</a:t>
            </a:r>
            <a:endParaRPr sz="2900">
              <a:solidFill>
                <a:srgbClr val="434343"/>
              </a:solidFill>
              <a:latin typeface="Montserrat"/>
              <a:ea typeface="Montserrat"/>
              <a:cs typeface="Montserrat"/>
              <a:sym typeface="Montserrat"/>
            </a:endParaRPr>
          </a:p>
        </p:txBody>
      </p:sp>
      <p:pic>
        <p:nvPicPr>
          <p:cNvPr descr="watermark.jpg" id="128" name="Google Shape;128;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 name="Google Shape;129;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 name="Google Shape;130;p22"/>
          <p:cNvPicPr preferRelativeResize="0"/>
          <p:nvPr/>
        </p:nvPicPr>
        <p:blipFill>
          <a:blip r:embed="rId4">
            <a:alphaModFix/>
          </a:blip>
          <a:stretch>
            <a:fillRect/>
          </a:stretch>
        </p:blipFill>
        <p:spPr>
          <a:xfrm>
            <a:off x="2877025" y="1743375"/>
            <a:ext cx="3578249" cy="2963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descr="watermark.jpg" id="1389" name="Google Shape;1389;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0" name="Google Shape;139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1" name="Google Shape;1391;p11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recall our real cost function will be very complex!</a:t>
            </a:r>
            <a:endParaRPr sz="3000">
              <a:solidFill>
                <a:srgbClr val="434343"/>
              </a:solidFill>
              <a:latin typeface="Montserrat"/>
              <a:ea typeface="Montserrat"/>
              <a:cs typeface="Montserrat"/>
              <a:sym typeface="Montserrat"/>
            </a:endParaRPr>
          </a:p>
        </p:txBody>
      </p:sp>
      <p:pic>
        <p:nvPicPr>
          <p:cNvPr descr="watermark.jpg" id="1392" name="Google Shape;1392;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93" name="Google Shape;1393;p11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94" name="Google Shape;1394;p11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95" name="Google Shape;1395;p11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96" name="Google Shape;1396;p11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397" name="Google Shape;1397;p112"/>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pic>
        <p:nvPicPr>
          <p:cNvPr descr="watermark.jpg" id="1402" name="Google Shape;140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03" name="Google Shape;140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04" name="Google Shape;1404;p11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a:t>
            </a:r>
            <a:endParaRPr b="1" sz="3000">
              <a:solidFill>
                <a:srgbClr val="434343"/>
              </a:solidFill>
              <a:latin typeface="Montserrat"/>
              <a:ea typeface="Montserrat"/>
              <a:cs typeface="Montserrat"/>
              <a:sym typeface="Montserrat"/>
            </a:endParaRPr>
          </a:p>
        </p:txBody>
      </p:sp>
      <p:pic>
        <p:nvPicPr>
          <p:cNvPr descr="watermark.jpg" id="1405" name="Google Shape;1405;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06" name="Google Shape;1406;p11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07" name="Google Shape;1407;p11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08" name="Google Shape;1408;p11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09" name="Google Shape;1409;p11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10" name="Google Shape;1410;p113"/>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pic>
        <p:nvPicPr>
          <p:cNvPr descr="watermark.jpg" id="1415" name="Google Shape;1415;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17" name="Google Shape;1417;p11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 </a:t>
            </a:r>
            <a:r>
              <a:rPr lang="en" sz="3000">
                <a:solidFill>
                  <a:srgbClr val="434343"/>
                </a:solidFill>
                <a:latin typeface="Montserrat"/>
                <a:ea typeface="Montserrat"/>
                <a:cs typeface="Montserrat"/>
                <a:sym typeface="Montserrat"/>
              </a:rPr>
              <a:t>since our networks will have 1000s of weights</a:t>
            </a:r>
            <a:endParaRPr b="1" sz="3000">
              <a:solidFill>
                <a:srgbClr val="434343"/>
              </a:solidFill>
              <a:latin typeface="Montserrat"/>
              <a:ea typeface="Montserrat"/>
              <a:cs typeface="Montserrat"/>
              <a:sym typeface="Montserrat"/>
            </a:endParaRPr>
          </a:p>
        </p:txBody>
      </p:sp>
      <p:pic>
        <p:nvPicPr>
          <p:cNvPr descr="watermark.jpg" id="1418" name="Google Shape;141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19" name="Google Shape;1419;p11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20" name="Google Shape;1420;p11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21" name="Google Shape;1421;p11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22" name="Google Shape;1422;p11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23" name="Google Shape;1423;p114"/>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pic>
        <p:nvPicPr>
          <p:cNvPr descr="watermark.jpg" id="1428" name="Google Shape;142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29" name="Google Shape;1429;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30" name="Google Shape;1430;p11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t>
            </a:r>
            <a:r>
              <a:rPr b="1" lang="en" sz="3000">
                <a:solidFill>
                  <a:srgbClr val="434343"/>
                </a:solidFill>
                <a:latin typeface="Montserrat"/>
                <a:ea typeface="Montserrat"/>
                <a:cs typeface="Montserrat"/>
                <a:sym typeface="Montserrat"/>
              </a:rPr>
              <a:t>gradient descent </a:t>
            </a:r>
            <a:r>
              <a:rPr lang="en" sz="3000">
                <a:solidFill>
                  <a:srgbClr val="434343"/>
                </a:solidFill>
                <a:latin typeface="Montserrat"/>
                <a:ea typeface="Montserrat"/>
                <a:cs typeface="Montserrat"/>
                <a:sym typeface="Montserrat"/>
              </a:rPr>
              <a:t>to solve this problem.</a:t>
            </a:r>
            <a:endParaRPr sz="3000">
              <a:solidFill>
                <a:srgbClr val="434343"/>
              </a:solidFill>
              <a:latin typeface="Montserrat"/>
              <a:ea typeface="Montserrat"/>
              <a:cs typeface="Montserrat"/>
              <a:sym typeface="Montserrat"/>
            </a:endParaRPr>
          </a:p>
        </p:txBody>
      </p:sp>
      <p:pic>
        <p:nvPicPr>
          <p:cNvPr descr="watermark.jpg" id="1431" name="Google Shape;1431;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32" name="Google Shape;1432;p11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33" name="Google Shape;1433;p11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34" name="Google Shape;1434;p11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35" name="Google Shape;1435;p11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36" name="Google Shape;1436;p115"/>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pic>
        <p:nvPicPr>
          <p:cNvPr descr="watermark.jpg" id="1441" name="Google Shape;1441;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42" name="Google Shape;144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43" name="Google Shape;1443;p11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back to our simplified version to see how this works.</a:t>
            </a:r>
            <a:endParaRPr sz="3000">
              <a:solidFill>
                <a:srgbClr val="434343"/>
              </a:solidFill>
              <a:latin typeface="Montserrat"/>
              <a:ea typeface="Montserrat"/>
              <a:cs typeface="Montserrat"/>
              <a:sym typeface="Montserrat"/>
            </a:endParaRPr>
          </a:p>
        </p:txBody>
      </p:sp>
      <p:pic>
        <p:nvPicPr>
          <p:cNvPr descr="watermark.jpg" id="1444" name="Google Shape;144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45" name="Google Shape;1445;p11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46" name="Google Shape;1446;p11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47" name="Google Shape;1447;p11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49" name="Google Shape;1449;p11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50" name="Google Shape;1450;p11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51" name="Google Shape;1451;p11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pic>
        <p:nvPicPr>
          <p:cNvPr descr="watermark.jpg" id="1456" name="Google Shape;145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57" name="Google Shape;1457;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58" name="Google Shape;1458;p11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59" name="Google Shape;1459;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60" name="Google Shape;1460;p11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61" name="Google Shape;1461;p11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62" name="Google Shape;1462;p11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64" name="Google Shape;1464;p11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65" name="Google Shape;1465;p11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66" name="Google Shape;1466;p11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467" name="Google Shape;1467;p11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pic>
        <p:nvPicPr>
          <p:cNvPr descr="watermark.jpg" id="1472" name="Google Shape;1472;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73" name="Google Shape;1473;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74" name="Google Shape;1474;p118"/>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75" name="Google Shape;1475;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76" name="Google Shape;1476;p118"/>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77" name="Google Shape;1477;p11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78" name="Google Shape;1478;p11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80" name="Google Shape;1480;p11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81" name="Google Shape;1481;p118"/>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82" name="Google Shape;1482;p118"/>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483" name="Google Shape;1483;p118"/>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484" name="Google Shape;1484;p118"/>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pic>
        <p:nvPicPr>
          <p:cNvPr descr="watermark.jpg" id="1489" name="Google Shape;148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90" name="Google Shape;1490;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91" name="Google Shape;1491;p119"/>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492" name="Google Shape;1492;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93" name="Google Shape;1493;p119"/>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94" name="Google Shape;1494;p11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95" name="Google Shape;1495;p11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97" name="Google Shape;1497;p11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98" name="Google Shape;1498;p119"/>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99" name="Google Shape;1499;p119"/>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00" name="Google Shape;1500;p119"/>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501" name="Google Shape;1501;p119"/>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pic>
        <p:nvPicPr>
          <p:cNvPr descr="watermark.jpg" id="1506" name="Google Shape;1506;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7" name="Google Shape;1507;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08" name="Google Shape;1508;p120"/>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09" name="Google Shape;150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10" name="Google Shape;1510;p120"/>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11" name="Google Shape;1511;p12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12" name="Google Shape;1512;p12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14" name="Google Shape;1514;p12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15" name="Google Shape;1515;p12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16" name="Google Shape;1516;p12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17" name="Google Shape;1517;p120"/>
          <p:cNvCxnSpPr/>
          <p:nvPr/>
        </p:nvCxnSpPr>
        <p:spPr>
          <a:xfrm>
            <a:off x="4895550" y="2763050"/>
            <a:ext cx="972900" cy="1081500"/>
          </a:xfrm>
          <a:prstGeom prst="straightConnector1">
            <a:avLst/>
          </a:prstGeom>
          <a:noFill/>
          <a:ln cap="flat" cmpd="sng" w="28575">
            <a:solidFill>
              <a:srgbClr val="6AA84F"/>
            </a:solidFill>
            <a:prstDash val="solid"/>
            <a:round/>
            <a:headEnd len="med" w="med" type="none"/>
            <a:tailEnd len="med" w="med" type="none"/>
          </a:ln>
        </p:spPr>
      </p:cxnSp>
      <p:sp>
        <p:nvSpPr>
          <p:cNvPr id="1518" name="Google Shape;1518;p120"/>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descr="watermark.jpg" id="1523" name="Google Shape;1523;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24" name="Google Shape;152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25" name="Google Shape;1525;p12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26" name="Google Shape;152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27" name="Google Shape;1527;p12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28" name="Google Shape;1528;p12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29" name="Google Shape;1529;p12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31" name="Google Shape;1531;p12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32" name="Google Shape;1532;p12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33" name="Google Shape;1533;p12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34" name="Google Shape;1534;p121"/>
          <p:cNvCxnSpPr/>
          <p:nvPr/>
        </p:nvCxnSpPr>
        <p:spPr>
          <a:xfrm>
            <a:off x="5242675" y="3401450"/>
            <a:ext cx="1213800" cy="547800"/>
          </a:xfrm>
          <a:prstGeom prst="straightConnector1">
            <a:avLst/>
          </a:prstGeom>
          <a:noFill/>
          <a:ln cap="flat" cmpd="sng" w="28575">
            <a:solidFill>
              <a:srgbClr val="6AA84F"/>
            </a:solidFill>
            <a:prstDash val="solid"/>
            <a:round/>
            <a:headEnd len="med" w="med" type="none"/>
            <a:tailEnd len="med" w="med" type="none"/>
          </a:ln>
        </p:spPr>
      </p:cxnSp>
      <p:sp>
        <p:nvSpPr>
          <p:cNvPr id="1535" name="Google Shape;1535;p121"/>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921625" y="1415325"/>
            <a:ext cx="5781998" cy="3728175"/>
          </a:xfrm>
          <a:prstGeom prst="rect">
            <a:avLst/>
          </a:prstGeom>
          <a:noFill/>
          <a:ln>
            <a:noFill/>
          </a:ln>
        </p:spPr>
      </p:pic>
      <p:sp>
        <p:nvSpPr>
          <p:cNvPr id="136" name="Google Shape;136;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37" name="Google Shape;137;p2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38" name="Google Shape;138;p2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39" name="Google Shape;139;p2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pic>
        <p:nvPicPr>
          <p:cNvPr descr="watermark.jpg" id="1540" name="Google Shape;1540;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41" name="Google Shape;1541;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42" name="Google Shape;1542;p12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Until we converge to zero, indicating a minimum.</a:t>
            </a:r>
            <a:endParaRPr sz="3000">
              <a:solidFill>
                <a:srgbClr val="434343"/>
              </a:solidFill>
              <a:latin typeface="Montserrat"/>
              <a:ea typeface="Montserrat"/>
              <a:cs typeface="Montserrat"/>
              <a:sym typeface="Montserrat"/>
            </a:endParaRPr>
          </a:p>
        </p:txBody>
      </p:sp>
      <p:pic>
        <p:nvPicPr>
          <p:cNvPr descr="watermark.jpg" id="1543" name="Google Shape;1543;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44" name="Google Shape;1544;p12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45" name="Google Shape;1545;p12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46" name="Google Shape;1546;p122"/>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48" name="Google Shape;1548;p12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49" name="Google Shape;1549;p122"/>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50" name="Google Shape;1550;p122"/>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51" name="Google Shape;1551;p122"/>
          <p:cNvCxnSpPr/>
          <p:nvPr/>
        </p:nvCxnSpPr>
        <p:spPr>
          <a:xfrm>
            <a:off x="5752775" y="3795250"/>
            <a:ext cx="1275300" cy="0"/>
          </a:xfrm>
          <a:prstGeom prst="straightConnector1">
            <a:avLst/>
          </a:prstGeom>
          <a:noFill/>
          <a:ln cap="flat" cmpd="sng" w="28575">
            <a:solidFill>
              <a:srgbClr val="6AA84F"/>
            </a:solidFill>
            <a:prstDash val="solid"/>
            <a:round/>
            <a:headEnd len="med" w="med" type="none"/>
            <a:tailEnd len="med" w="med" type="none"/>
          </a:ln>
        </p:spPr>
      </p:cxnSp>
      <p:sp>
        <p:nvSpPr>
          <p:cNvPr id="1552" name="Google Shape;1552;p122"/>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pic>
        <p:nvPicPr>
          <p:cNvPr descr="watermark.jpg" id="1557" name="Google Shape;155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58" name="Google Shape;1558;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9" name="Google Shape;1559;p12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have changed our step size to find the next point!</a:t>
            </a:r>
            <a:endParaRPr sz="3000">
              <a:solidFill>
                <a:srgbClr val="434343"/>
              </a:solidFill>
              <a:latin typeface="Montserrat"/>
              <a:ea typeface="Montserrat"/>
              <a:cs typeface="Montserrat"/>
              <a:sym typeface="Montserrat"/>
            </a:endParaRPr>
          </a:p>
        </p:txBody>
      </p:sp>
      <p:pic>
        <p:nvPicPr>
          <p:cNvPr descr="watermark.jpg" id="1560" name="Google Shape;1560;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61" name="Google Shape;1561;p12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62" name="Google Shape;1562;p12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63" name="Google Shape;1563;p123"/>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65" name="Google Shape;1565;p12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66" name="Google Shape;1566;p123"/>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67" name="Google Shape;1567;p123"/>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pic>
        <p:nvPicPr>
          <p:cNvPr descr="watermark.jpg" id="1572" name="Google Shape;1572;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3" name="Google Shape;157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74" name="Google Shape;1574;p12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steps:</a:t>
            </a:r>
            <a:endParaRPr sz="3000">
              <a:solidFill>
                <a:srgbClr val="434343"/>
              </a:solidFill>
              <a:latin typeface="Montserrat"/>
              <a:ea typeface="Montserrat"/>
              <a:cs typeface="Montserrat"/>
              <a:sym typeface="Montserrat"/>
            </a:endParaRPr>
          </a:p>
        </p:txBody>
      </p:sp>
      <p:pic>
        <p:nvPicPr>
          <p:cNvPr descr="watermark.jpg" id="1575" name="Google Shape;157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76" name="Google Shape;1576;p12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77" name="Google Shape;1577;p12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78" name="Google Shape;1578;p124"/>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80" name="Google Shape;1580;p12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81" name="Google Shape;1581;p124"/>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82" name="Google Shape;1582;p124"/>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583" name="Google Shape;1583;p124"/>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watermark.jpg" id="1592" name="Google Shape;1592;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93" name="Google Shape;1593;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4" name="Google Shape;1594;p12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Smaller steps sizes take longer to find the minimum.</a:t>
            </a:r>
            <a:endParaRPr sz="3000">
              <a:solidFill>
                <a:srgbClr val="434343"/>
              </a:solidFill>
              <a:latin typeface="Montserrat"/>
              <a:ea typeface="Montserrat"/>
              <a:cs typeface="Montserrat"/>
              <a:sym typeface="Montserrat"/>
            </a:endParaRPr>
          </a:p>
        </p:txBody>
      </p:sp>
      <p:pic>
        <p:nvPicPr>
          <p:cNvPr descr="watermark.jpg" id="1595" name="Google Shape;1595;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96" name="Google Shape;1596;p12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97" name="Google Shape;1597;p12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98" name="Google Shape;1598;p125"/>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00" name="Google Shape;1600;p12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01" name="Google Shape;1601;p125"/>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02" name="Google Shape;1602;p125"/>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03" name="Google Shape;1603;p125"/>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5138750" y="29944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5299325" y="32001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5481225" y="338910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5676150"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a:off x="5941900"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6206250" y="3678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5086825" y="2767750"/>
            <a:ext cx="1185500" cy="963525"/>
          </a:xfrm>
          <a:custGeom>
            <a:rect b="b" l="l" r="r" t="t"/>
            <a:pathLst>
              <a:path extrusionOk="0" h="38541" w="47420">
                <a:moveTo>
                  <a:pt x="0" y="0"/>
                </a:moveTo>
                <a:lnTo>
                  <a:pt x="4912" y="12281"/>
                </a:lnTo>
                <a:lnTo>
                  <a:pt x="11524" y="19838"/>
                </a:lnTo>
                <a:lnTo>
                  <a:pt x="18326" y="27017"/>
                </a:lnTo>
                <a:lnTo>
                  <a:pt x="26449" y="33440"/>
                </a:lnTo>
                <a:lnTo>
                  <a:pt x="36840" y="36652"/>
                </a:lnTo>
                <a:lnTo>
                  <a:pt x="47420" y="38541"/>
                </a:lnTo>
              </a:path>
            </a:pathLst>
          </a:custGeom>
          <a:noFill/>
          <a:ln cap="flat" cmpd="sng" w="28575">
            <a:solidFill>
              <a:srgbClr val="38761D"/>
            </a:solidFill>
            <a:prstDash val="solid"/>
            <a:round/>
            <a:headEnd len="med" w="med" type="none"/>
            <a:tailEnd len="med" w="med" type="none"/>
          </a:ln>
        </p:spPr>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descr="watermark.jpg" id="1615" name="Google Shape;161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16" name="Google Shape;161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7" name="Google Shape;1617;p12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Larger steps are faster, but we risk overshooting the minimum!</a:t>
            </a:r>
            <a:endParaRPr sz="3000">
              <a:solidFill>
                <a:srgbClr val="434343"/>
              </a:solidFill>
              <a:latin typeface="Montserrat"/>
              <a:ea typeface="Montserrat"/>
              <a:cs typeface="Montserrat"/>
              <a:sym typeface="Montserrat"/>
            </a:endParaRPr>
          </a:p>
        </p:txBody>
      </p:sp>
      <p:pic>
        <p:nvPicPr>
          <p:cNvPr descr="watermark.jpg" id="1618" name="Google Shape;161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19" name="Google Shape;1619;p12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20" name="Google Shape;1620;p12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21" name="Google Shape;1621;p12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23" name="Google Shape;1623;p12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24" name="Google Shape;1624;p12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25" name="Google Shape;1625;p12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26" name="Google Shape;1626;p126"/>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5542625" y="3407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6702175"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7355225" y="30177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072650" y="2456025"/>
            <a:ext cx="2890575" cy="1218575"/>
          </a:xfrm>
          <a:custGeom>
            <a:rect b="b" l="l" r="r" t="t"/>
            <a:pathLst>
              <a:path extrusionOk="0" h="48743" w="115623">
                <a:moveTo>
                  <a:pt x="0" y="12280"/>
                </a:moveTo>
                <a:lnTo>
                  <a:pt x="20593" y="39864"/>
                </a:lnTo>
                <a:lnTo>
                  <a:pt x="66691" y="48743"/>
                </a:lnTo>
                <a:lnTo>
                  <a:pt x="93140" y="23994"/>
                </a:lnTo>
                <a:lnTo>
                  <a:pt x="115623" y="0"/>
                </a:lnTo>
              </a:path>
            </a:pathLst>
          </a:custGeom>
          <a:noFill/>
          <a:ln cap="flat" cmpd="sng" w="28575">
            <a:solidFill>
              <a:srgbClr val="6AA84F"/>
            </a:solidFill>
            <a:prstDash val="solid"/>
            <a:round/>
            <a:headEnd len="med" w="med" type="none"/>
            <a:tailEnd len="med" w="med" type="triangle"/>
          </a:ln>
        </p:spPr>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pic>
        <p:nvPicPr>
          <p:cNvPr descr="watermark.jpg" id="1635" name="Google Shape;163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36" name="Google Shape;1636;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7" name="Google Shape;1637;p12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step size is known as the </a:t>
            </a:r>
            <a:r>
              <a:rPr b="1" lang="en" sz="3000">
                <a:solidFill>
                  <a:srgbClr val="434343"/>
                </a:solidFill>
                <a:latin typeface="Montserrat"/>
                <a:ea typeface="Montserrat"/>
                <a:cs typeface="Montserrat"/>
                <a:sym typeface="Montserrat"/>
              </a:rPr>
              <a:t>learning rate.</a:t>
            </a:r>
            <a:endParaRPr b="1" sz="3000">
              <a:solidFill>
                <a:srgbClr val="434343"/>
              </a:solidFill>
              <a:latin typeface="Montserrat"/>
              <a:ea typeface="Montserrat"/>
              <a:cs typeface="Montserrat"/>
              <a:sym typeface="Montserrat"/>
            </a:endParaRPr>
          </a:p>
        </p:txBody>
      </p:sp>
      <p:pic>
        <p:nvPicPr>
          <p:cNvPr descr="watermark.jpg" id="1638" name="Google Shape;1638;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39" name="Google Shape;1639;p12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40" name="Google Shape;1640;p12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41" name="Google Shape;1641;p12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43" name="Google Shape;1643;p12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44" name="Google Shape;1644;p12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45" name="Google Shape;1645;p12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46" name="Google Shape;1646;p12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7"/>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7"/>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7"/>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7"/>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watermark.jpg" id="1655" name="Google Shape;165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56" name="Google Shape;165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7" name="Google Shape;1657;p12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learning rate we showed in our illustrations was constant (each step size was equal)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we can be clever and adapt our step size as we go along.</a:t>
            </a:r>
            <a:endParaRPr sz="3000">
              <a:solidFill>
                <a:srgbClr val="434343"/>
              </a:solidFill>
              <a:latin typeface="Montserrat"/>
              <a:ea typeface="Montserrat"/>
              <a:cs typeface="Montserrat"/>
              <a:sym typeface="Montserrat"/>
            </a:endParaRPr>
          </a:p>
        </p:txBody>
      </p:sp>
      <p:pic>
        <p:nvPicPr>
          <p:cNvPr descr="watermark.jpg" id="1658" name="Google Shape;165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pic>
        <p:nvPicPr>
          <p:cNvPr descr="watermark.jpg" id="1663" name="Google Shape;1663;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4" name="Google Shape;166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2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start with larger steps, then go smaller as we realize the slope gets closer to zero.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known as </a:t>
            </a:r>
            <a:r>
              <a:rPr b="1" lang="en" sz="3000">
                <a:solidFill>
                  <a:srgbClr val="434343"/>
                </a:solidFill>
                <a:latin typeface="Montserrat"/>
                <a:ea typeface="Montserrat"/>
                <a:cs typeface="Montserrat"/>
                <a:sym typeface="Montserrat"/>
              </a:rPr>
              <a:t>adaptive gradient descent.</a:t>
            </a:r>
            <a:endParaRPr b="1" sz="3000">
              <a:solidFill>
                <a:srgbClr val="434343"/>
              </a:solidFill>
              <a:latin typeface="Montserrat"/>
              <a:ea typeface="Montserrat"/>
              <a:cs typeface="Montserrat"/>
              <a:sym typeface="Montserrat"/>
            </a:endParaRPr>
          </a:p>
        </p:txBody>
      </p:sp>
      <p:pic>
        <p:nvPicPr>
          <p:cNvPr descr="watermark.jpg" id="1666" name="Google Shape;166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pic>
        <p:nvPicPr>
          <p:cNvPr descr="watermark.jpg" id="1671" name="Google Shape;1671;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72" name="Google Shape;1672;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3" name="Google Shape;1673;p13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2015, Kingma and Ba published their paper: “Adam: A Method for Stochastic Optimization“.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is a much more efficient way of searching for these minimums, so you will see us use it for our code!</a:t>
            </a:r>
            <a:endParaRPr sz="3000">
              <a:solidFill>
                <a:srgbClr val="434343"/>
              </a:solidFill>
              <a:latin typeface="Montserrat"/>
              <a:ea typeface="Montserrat"/>
              <a:cs typeface="Montserrat"/>
              <a:sym typeface="Montserrat"/>
            </a:endParaRPr>
          </a:p>
        </p:txBody>
      </p:sp>
      <p:pic>
        <p:nvPicPr>
          <p:cNvPr descr="watermark.jpg" id="1674" name="Google Shape;1674;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pic>
        <p:nvPicPr>
          <p:cNvPr id="1679" name="Google Shape;1679;p131"/>
          <p:cNvPicPr preferRelativeResize="0"/>
          <p:nvPr/>
        </p:nvPicPr>
        <p:blipFill>
          <a:blip r:embed="rId3">
            <a:alphaModFix/>
          </a:blip>
          <a:stretch>
            <a:fillRect/>
          </a:stretch>
        </p:blipFill>
        <p:spPr>
          <a:xfrm>
            <a:off x="2976550" y="2047863"/>
            <a:ext cx="3190875" cy="3095625"/>
          </a:xfrm>
          <a:prstGeom prst="rect">
            <a:avLst/>
          </a:prstGeom>
          <a:noFill/>
          <a:ln>
            <a:noFill/>
          </a:ln>
        </p:spPr>
      </p:pic>
      <p:pic>
        <p:nvPicPr>
          <p:cNvPr descr="watermark.jpg" id="1680" name="Google Shape;1680;p13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81" name="Google Shape;1681;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2" name="Google Shape;1682;p13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versus other gradient descent algorithms:</a:t>
            </a:r>
            <a:endParaRPr sz="3000">
              <a:solidFill>
                <a:srgbClr val="434343"/>
              </a:solidFill>
              <a:latin typeface="Montserrat"/>
              <a:ea typeface="Montserrat"/>
              <a:cs typeface="Montserrat"/>
              <a:sym typeface="Montserrat"/>
            </a:endParaRPr>
          </a:p>
        </p:txBody>
      </p:sp>
      <p:pic>
        <p:nvPicPr>
          <p:cNvPr descr="watermark.jpg" id="1683" name="Google Shape;1683;p13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45" name="Google Shape;14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46" name="Google Shape;146;p2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47" name="Google Shape;147;p2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 name="Google Shape;148;p2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pic>
        <p:nvPicPr>
          <p:cNvPr descr="watermark.jpg" id="1688" name="Google Shape;168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89" name="Google Shape;1689;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0" name="Google Shape;1690;p13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we’re calculating this descent in an n-dimensional space for all our weights.</a:t>
            </a:r>
            <a:endParaRPr sz="3000">
              <a:solidFill>
                <a:srgbClr val="434343"/>
              </a:solidFill>
              <a:latin typeface="Montserrat"/>
              <a:ea typeface="Montserrat"/>
              <a:cs typeface="Montserrat"/>
              <a:sym typeface="Montserrat"/>
            </a:endParaRPr>
          </a:p>
        </p:txBody>
      </p:sp>
      <p:pic>
        <p:nvPicPr>
          <p:cNvPr descr="watermark.jpg" id="1691" name="Google Shape;1691;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692" name="Google Shape;1692;p132"/>
          <p:cNvPicPr preferRelativeResize="0"/>
          <p:nvPr/>
        </p:nvPicPr>
        <p:blipFill>
          <a:blip r:embed="rId4">
            <a:alphaModFix/>
          </a:blip>
          <a:stretch>
            <a:fillRect/>
          </a:stretch>
        </p:blipFill>
        <p:spPr>
          <a:xfrm>
            <a:off x="2412938" y="2817225"/>
            <a:ext cx="4318126" cy="2275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pic>
        <p:nvPicPr>
          <p:cNvPr descr="watermark.jpg" id="1697" name="Google Shape;1697;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98" name="Google Shape;1698;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9" name="Google Shape;1699;p13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dealing with these N-dimensional vectors (tensors), the notation changes from </a:t>
            </a:r>
            <a:r>
              <a:rPr b="1" lang="en" sz="3000">
                <a:solidFill>
                  <a:srgbClr val="434343"/>
                </a:solidFill>
                <a:latin typeface="Montserrat"/>
                <a:ea typeface="Montserrat"/>
                <a:cs typeface="Montserrat"/>
                <a:sym typeface="Montserrat"/>
              </a:rPr>
              <a:t>derivative</a:t>
            </a:r>
            <a:r>
              <a:rPr lang="en" sz="3000">
                <a:solidFill>
                  <a:srgbClr val="434343"/>
                </a:solidFill>
                <a:latin typeface="Montserrat"/>
                <a:ea typeface="Montserrat"/>
                <a:cs typeface="Montserrat"/>
                <a:sym typeface="Montserrat"/>
              </a:rPr>
              <a:t> to </a:t>
            </a:r>
            <a:r>
              <a:rPr b="1" lang="en" sz="3000">
                <a:solidFill>
                  <a:srgbClr val="434343"/>
                </a:solidFill>
                <a:latin typeface="Montserrat"/>
                <a:ea typeface="Montserrat"/>
                <a:cs typeface="Montserrat"/>
                <a:sym typeface="Montserrat"/>
              </a:rPr>
              <a:t>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calculate </a:t>
            </a:r>
            <a:r>
              <a:rPr b="1" lang="en" sz="37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C(w1,w2,...wn)</a:t>
            </a:r>
            <a:endParaRPr b="1" sz="3000">
              <a:solidFill>
                <a:srgbClr val="434343"/>
              </a:solidFill>
              <a:latin typeface="Montserrat"/>
              <a:ea typeface="Montserrat"/>
              <a:cs typeface="Montserrat"/>
              <a:sym typeface="Montserrat"/>
            </a:endParaRPr>
          </a:p>
        </p:txBody>
      </p:sp>
      <p:pic>
        <p:nvPicPr>
          <p:cNvPr descr="watermark.jpg" id="1700" name="Google Shape;1700;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pic>
        <p:nvPicPr>
          <p:cNvPr descr="watermark.jpg" id="1705" name="Google Shape;170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06" name="Google Shape;170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7" name="Google Shape;1707;p13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classification problems, we often use the </a:t>
            </a:r>
            <a:r>
              <a:rPr b="1" lang="en" sz="3000">
                <a:solidFill>
                  <a:srgbClr val="434343"/>
                </a:solidFill>
                <a:latin typeface="Montserrat"/>
                <a:ea typeface="Montserrat"/>
                <a:cs typeface="Montserrat"/>
                <a:sym typeface="Montserrat"/>
              </a:rPr>
              <a:t>cross entropy</a:t>
            </a:r>
            <a:r>
              <a:rPr lang="en" sz="3000">
                <a:solidFill>
                  <a:srgbClr val="434343"/>
                </a:solidFill>
                <a:latin typeface="Montserrat"/>
                <a:ea typeface="Montserrat"/>
                <a:cs typeface="Montserrat"/>
                <a:sym typeface="Montserrat"/>
              </a:rPr>
              <a:t> loss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assumption is that your model predicts a probability distribution p(y=i) for each class i=1,2,…,C. </a:t>
            </a:r>
            <a:endParaRPr sz="3000">
              <a:solidFill>
                <a:srgbClr val="434343"/>
              </a:solidFill>
              <a:latin typeface="Montserrat"/>
              <a:ea typeface="Montserrat"/>
              <a:cs typeface="Montserrat"/>
              <a:sym typeface="Montserrat"/>
            </a:endParaRPr>
          </a:p>
        </p:txBody>
      </p:sp>
      <p:pic>
        <p:nvPicPr>
          <p:cNvPr descr="watermark.jpg" id="1708" name="Google Shape;170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pic>
        <p:nvPicPr>
          <p:cNvPr descr="watermark.jpg" id="1713" name="Google Shape;1713;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4" name="Google Shape;171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5" name="Google Shape;1715;p13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binary classification this results in: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160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t>
            </a:r>
            <a:r>
              <a:rPr b="1" lang="en" sz="3000">
                <a:solidFill>
                  <a:srgbClr val="434343"/>
                </a:solidFill>
                <a:latin typeface="Montserrat"/>
                <a:ea typeface="Montserrat"/>
                <a:cs typeface="Montserrat"/>
                <a:sym typeface="Montserrat"/>
              </a:rPr>
              <a:t>M</a:t>
            </a:r>
            <a:r>
              <a:rPr lang="en" sz="3000">
                <a:solidFill>
                  <a:srgbClr val="434343"/>
                </a:solidFill>
                <a:latin typeface="Montserrat"/>
                <a:ea typeface="Montserrat"/>
                <a:cs typeface="Montserrat"/>
                <a:sym typeface="Montserrat"/>
              </a:rPr>
              <a:t> number of classes &gt; 2</a:t>
            </a:r>
            <a:endParaRPr sz="3000">
              <a:solidFill>
                <a:srgbClr val="434343"/>
              </a:solidFill>
              <a:latin typeface="Montserrat"/>
              <a:ea typeface="Montserrat"/>
              <a:cs typeface="Montserrat"/>
              <a:sym typeface="Montserrat"/>
            </a:endParaRPr>
          </a:p>
        </p:txBody>
      </p:sp>
      <p:pic>
        <p:nvPicPr>
          <p:cNvPr descr="watermark.jpg" id="1716" name="Google Shape;171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717" name="Google Shape;1717;p135"/>
          <p:cNvPicPr preferRelativeResize="0"/>
          <p:nvPr/>
        </p:nvPicPr>
        <p:blipFill>
          <a:blip r:embed="rId4">
            <a:alphaModFix/>
          </a:blip>
          <a:stretch>
            <a:fillRect/>
          </a:stretch>
        </p:blipFill>
        <p:spPr>
          <a:xfrm>
            <a:off x="2061396" y="1824425"/>
            <a:ext cx="5200650" cy="800100"/>
          </a:xfrm>
          <a:prstGeom prst="rect">
            <a:avLst/>
          </a:prstGeom>
          <a:noFill/>
          <a:ln>
            <a:noFill/>
          </a:ln>
        </p:spPr>
      </p:pic>
      <p:pic>
        <p:nvPicPr>
          <p:cNvPr id="1718" name="Google Shape;1718;p135"/>
          <p:cNvPicPr preferRelativeResize="0"/>
          <p:nvPr/>
        </p:nvPicPr>
        <p:blipFill>
          <a:blip r:embed="rId5">
            <a:alphaModFix/>
          </a:blip>
          <a:stretch>
            <a:fillRect/>
          </a:stretch>
        </p:blipFill>
        <p:spPr>
          <a:xfrm>
            <a:off x="2933700" y="3327738"/>
            <a:ext cx="3276600" cy="1381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24" name="Google Shape;1724;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Optimizer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 and Cross-Entropy</a:t>
            </a:r>
            <a:endParaRPr sz="3000">
              <a:solidFill>
                <a:srgbClr val="434343"/>
              </a:solidFill>
              <a:latin typeface="Montserrat"/>
              <a:ea typeface="Montserrat"/>
              <a:cs typeface="Montserrat"/>
              <a:sym typeface="Montserrat"/>
            </a:endParaRPr>
          </a:p>
        </p:txBody>
      </p:sp>
      <p:pic>
        <p:nvPicPr>
          <p:cNvPr descr="watermark.jpg" id="1725" name="Google Shape;1725;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6" name="Google Shape;1726;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2" name="Google Shape;173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far we understand how networks can take in input , effect that input with weights, biases, and activation functions to produce an estimated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learned how to evaluate that output.</a:t>
            </a:r>
            <a:endParaRPr sz="3000">
              <a:solidFill>
                <a:srgbClr val="434343"/>
              </a:solidFill>
              <a:latin typeface="Montserrat"/>
              <a:ea typeface="Montserrat"/>
              <a:cs typeface="Montserrat"/>
              <a:sym typeface="Montserrat"/>
            </a:endParaRPr>
          </a:p>
        </p:txBody>
      </p:sp>
      <p:pic>
        <p:nvPicPr>
          <p:cNvPr descr="watermark.jpg" id="1733" name="Google Shape;1733;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0" name="Google Shape;17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thing we need to learn about theory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get our cost/loss value, how do we actually go back and adjust our weights and biases?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t>
            </a:r>
            <a:r>
              <a:rPr b="1" lang="en" sz="3000">
                <a:solidFill>
                  <a:srgbClr val="434343"/>
                </a:solidFill>
                <a:latin typeface="Montserrat"/>
                <a:ea typeface="Montserrat"/>
                <a:cs typeface="Montserrat"/>
                <a:sym typeface="Montserrat"/>
              </a:rPr>
              <a:t>backpropagation</a:t>
            </a:r>
            <a:r>
              <a:rPr lang="en" sz="3000">
                <a:solidFill>
                  <a:srgbClr val="434343"/>
                </a:solidFill>
                <a:latin typeface="Montserrat"/>
                <a:ea typeface="Montserrat"/>
                <a:cs typeface="Montserrat"/>
                <a:sym typeface="Montserrat"/>
              </a:rPr>
              <a:t>, and it is what we are going to cover next!</a:t>
            </a:r>
            <a:endParaRPr sz="3000">
              <a:solidFill>
                <a:srgbClr val="434343"/>
              </a:solidFill>
              <a:latin typeface="Montserrat"/>
              <a:ea typeface="Montserrat"/>
              <a:cs typeface="Montserrat"/>
              <a:sym typeface="Montserrat"/>
            </a:endParaRPr>
          </a:p>
        </p:txBody>
      </p:sp>
      <p:pic>
        <p:nvPicPr>
          <p:cNvPr descr="watermark.jpg" id="1741" name="Google Shape;174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139"/>
          <p:cNvSpPr txBox="1"/>
          <p:nvPr>
            <p:ph type="ctrTitle"/>
          </p:nvPr>
        </p:nvSpPr>
        <p:spPr>
          <a:xfrm>
            <a:off x="282200" y="1898400"/>
            <a:ext cx="85206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Backpropagation</a:t>
            </a:r>
            <a:endParaRPr b="1">
              <a:latin typeface="Montserrat"/>
              <a:ea typeface="Montserrat"/>
              <a:cs typeface="Montserrat"/>
              <a:sym typeface="Montserrat"/>
            </a:endParaRPr>
          </a:p>
        </p:txBody>
      </p:sp>
      <p:pic>
        <p:nvPicPr>
          <p:cNvPr descr="watermark.jpg" id="1748" name="Google Shape;174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5" name="Google Shape;17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theory topic we will cover is </a:t>
            </a:r>
            <a:r>
              <a:rPr b="1" lang="en" sz="3000">
                <a:solidFill>
                  <a:srgbClr val="434343"/>
                </a:solidFill>
                <a:latin typeface="Montserrat"/>
                <a:ea typeface="Montserrat"/>
                <a:cs typeface="Montserrat"/>
                <a:sym typeface="Montserrat"/>
              </a:rPr>
              <a:t>backpropagation.</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by building an intuition behind backpropagation, and then we’ll dive into the calculus and notation of backpropagation.</a:t>
            </a:r>
            <a:endParaRPr sz="3000">
              <a:solidFill>
                <a:srgbClr val="434343"/>
              </a:solidFill>
              <a:latin typeface="Montserrat"/>
              <a:ea typeface="Montserrat"/>
              <a:cs typeface="Montserrat"/>
              <a:sym typeface="Montserrat"/>
            </a:endParaRPr>
          </a:p>
        </p:txBody>
      </p:sp>
      <p:pic>
        <p:nvPicPr>
          <p:cNvPr descr="watermark.jpg" id="1756" name="Google Shape;175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3" name="Google Shape;1763;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Fundamentally, we want to know how the cost function results changes with respect to the weights in the network, so we can update the weights to minimize the cost function</a:t>
            </a:r>
            <a:endParaRPr sz="3000">
              <a:solidFill>
                <a:srgbClr val="434343"/>
              </a:solidFill>
              <a:latin typeface="Montserrat"/>
              <a:ea typeface="Montserrat"/>
              <a:cs typeface="Montserrat"/>
              <a:sym typeface="Montserrat"/>
            </a:endParaRPr>
          </a:p>
        </p:txBody>
      </p:sp>
      <p:pic>
        <p:nvPicPr>
          <p:cNvPr descr="watermark.jpg" id="1764" name="Google Shape;1764;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54" name="Google Shape;154;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55" name="Google Shape;155;p2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really simplify this!</a:t>
            </a:r>
            <a:endParaRPr sz="2900">
              <a:solidFill>
                <a:srgbClr val="434343"/>
              </a:solidFill>
              <a:latin typeface="Montserrat"/>
              <a:ea typeface="Montserrat"/>
              <a:cs typeface="Montserrat"/>
              <a:sym typeface="Montserrat"/>
            </a:endParaRPr>
          </a:p>
        </p:txBody>
      </p:sp>
      <p:pic>
        <p:nvPicPr>
          <p:cNvPr descr="watermark.jpg" id="156" name="Google Shape;156;p2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 name="Google Shape;157;p2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begin with a very simple network, where each layer only has 1 neuron</a:t>
            </a:r>
            <a:endParaRPr sz="3000">
              <a:solidFill>
                <a:srgbClr val="434343"/>
              </a:solidFill>
              <a:latin typeface="Montserrat"/>
              <a:ea typeface="Montserrat"/>
              <a:cs typeface="Montserrat"/>
              <a:sym typeface="Montserrat"/>
            </a:endParaRPr>
          </a:p>
        </p:txBody>
      </p:sp>
      <p:pic>
        <p:nvPicPr>
          <p:cNvPr descr="watermark.jpg" id="1772" name="Google Shape;1772;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74" name="Google Shape;1774;p142"/>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2"/>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142"/>
          <p:cNvCxnSpPr>
            <a:stCxn id="1774" idx="6"/>
            <a:endCxn id="1775"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79" name="Google Shape;1779;p142"/>
          <p:cNvCxnSpPr>
            <a:stCxn id="1775" idx="6"/>
            <a:endCxn id="1776"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80" name="Google Shape;1780;p142"/>
          <p:cNvCxnSpPr>
            <a:stCxn id="1776" idx="6"/>
            <a:endCxn id="17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6" name="Google Shape;178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input will receive a weight and bias</a:t>
            </a:r>
            <a:endParaRPr b="1" sz="3000">
              <a:solidFill>
                <a:srgbClr val="434343"/>
              </a:solidFill>
              <a:latin typeface="Montserrat"/>
              <a:ea typeface="Montserrat"/>
              <a:cs typeface="Montserrat"/>
              <a:sym typeface="Montserrat"/>
            </a:endParaRPr>
          </a:p>
        </p:txBody>
      </p:sp>
      <p:pic>
        <p:nvPicPr>
          <p:cNvPr descr="watermark.jpg" id="1787" name="Google Shape;1787;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8" name="Google Shape;1788;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89" name="Google Shape;1789;p143"/>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143"/>
          <p:cNvCxnSpPr>
            <a:stCxn id="1789" idx="6"/>
            <a:endCxn id="1790"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143"/>
          <p:cNvCxnSpPr>
            <a:stCxn id="1790" idx="6"/>
            <a:endCxn id="1791"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95" name="Google Shape;1795;p143"/>
          <p:cNvCxnSpPr>
            <a:stCxn id="1791" idx="6"/>
            <a:endCxn id="1792"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796" name="Google Shape;1796;p143"/>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797" name="Google Shape;1797;p143"/>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798" name="Google Shape;1798;p143"/>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C(w1,b1,w2,b2,w3,b3)</a:t>
            </a:r>
            <a:endParaRPr b="1" sz="3000">
              <a:solidFill>
                <a:srgbClr val="434343"/>
              </a:solidFill>
              <a:latin typeface="Montserrat"/>
              <a:ea typeface="Montserrat"/>
              <a:cs typeface="Montserrat"/>
              <a:sym typeface="Montserrat"/>
            </a:endParaRPr>
          </a:p>
        </p:txBody>
      </p:sp>
      <p:pic>
        <p:nvPicPr>
          <p:cNvPr descr="watermark.jpg" id="1805" name="Google Shape;1805;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07" name="Google Shape;1807;p144"/>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144"/>
          <p:cNvCxnSpPr>
            <a:stCxn id="1807" idx="6"/>
            <a:endCxn id="1808"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144"/>
          <p:cNvCxnSpPr>
            <a:stCxn id="1808" idx="6"/>
            <a:endCxn id="1809"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13" name="Google Shape;1813;p144"/>
          <p:cNvCxnSpPr>
            <a:stCxn id="1809" idx="6"/>
            <a:endCxn id="181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14" name="Google Shape;1814;p144"/>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15" name="Google Shape;1815;p144"/>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16" name="Google Shape;1816;p144"/>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2" name="Google Shape;182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already seen how this process propagates forward.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start at the end to see the backpropagation.</a:t>
            </a:r>
            <a:endParaRPr sz="3000">
              <a:solidFill>
                <a:srgbClr val="434343"/>
              </a:solidFill>
              <a:latin typeface="Montserrat"/>
              <a:ea typeface="Montserrat"/>
              <a:cs typeface="Montserrat"/>
              <a:sym typeface="Montserrat"/>
            </a:endParaRPr>
          </a:p>
        </p:txBody>
      </p:sp>
      <p:pic>
        <p:nvPicPr>
          <p:cNvPr descr="watermark.jpg" id="1823" name="Google Shape;1823;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4" name="Google Shape;1824;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25" name="Google Shape;1825;p145"/>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5"/>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5"/>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145"/>
          <p:cNvCxnSpPr>
            <a:stCxn id="1825" idx="6"/>
            <a:endCxn id="1826"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30" name="Google Shape;1830;p145"/>
          <p:cNvCxnSpPr>
            <a:stCxn id="1826" idx="6"/>
            <a:endCxn id="1827"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31" name="Google Shape;1831;p145"/>
          <p:cNvCxnSpPr>
            <a:stCxn id="1827" idx="6"/>
            <a:endCxn id="1828"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32" name="Google Shape;1832;p145"/>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33" name="Google Shape;1833;p145"/>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34" name="Google Shape;1834;p145"/>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40" name="Google Shape;1840;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say we have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layers, then our notation becomes:</a:t>
            </a:r>
            <a:endParaRPr sz="3000">
              <a:solidFill>
                <a:srgbClr val="434343"/>
              </a:solidFill>
              <a:latin typeface="Montserrat"/>
              <a:ea typeface="Montserrat"/>
              <a:cs typeface="Montserrat"/>
              <a:sym typeface="Montserrat"/>
            </a:endParaRPr>
          </a:p>
        </p:txBody>
      </p:sp>
      <p:pic>
        <p:nvPicPr>
          <p:cNvPr descr="watermark.jpg" id="1841" name="Google Shape;1841;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2" name="Google Shape;1842;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43" name="Google Shape;1843;p146"/>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6"/>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6"/>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6"/>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7" name="Google Shape;1847;p146"/>
          <p:cNvCxnSpPr>
            <a:stCxn id="1843" idx="6"/>
            <a:endCxn id="1844"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48" name="Google Shape;1848;p146"/>
          <p:cNvCxnSpPr>
            <a:stCxn id="1844" idx="6"/>
            <a:endCxn id="1845"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49" name="Google Shape;1849;p146"/>
          <p:cNvCxnSpPr>
            <a:stCxn id="1845" idx="6"/>
            <a:endCxn id="1846"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50" name="Google Shape;1850;p146"/>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51" name="Google Shape;1851;p146"/>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
        <p:nvSpPr>
          <p:cNvPr id="1852" name="Google Shape;1852;p146"/>
          <p:cNvSpPr txBox="1"/>
          <p:nvPr>
            <p:ph idx="1" type="body"/>
          </p:nvPr>
        </p:nvSpPr>
        <p:spPr>
          <a:xfrm>
            <a:off x="276312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L-2</a:t>
            </a:r>
            <a:endParaRPr b="1">
              <a:solidFill>
                <a:srgbClr val="434343"/>
              </a:solidFill>
              <a:latin typeface="Montserrat"/>
              <a:ea typeface="Montserrat"/>
              <a:cs typeface="Montserrat"/>
              <a:sym typeface="Montserrat"/>
            </a:endParaRPr>
          </a:p>
        </p:txBody>
      </p:sp>
      <p:sp>
        <p:nvSpPr>
          <p:cNvPr id="1853" name="Google Shape;1853;p146"/>
          <p:cNvSpPr txBox="1"/>
          <p:nvPr>
            <p:ph idx="1" type="body"/>
          </p:nvPr>
        </p:nvSpPr>
        <p:spPr>
          <a:xfrm>
            <a:off x="1248250" y="390690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L-n </a:t>
            </a:r>
            <a:endParaRPr b="1">
              <a:solidFill>
                <a:srgbClr val="434343"/>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9" name="Google Shape;1859;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Focusing on these last two layers, let’s define </a:t>
            </a:r>
            <a:r>
              <a:rPr b="1" lang="en" sz="3000">
                <a:solidFill>
                  <a:srgbClr val="434343"/>
                </a:solidFill>
                <a:latin typeface="Montserrat"/>
                <a:ea typeface="Montserrat"/>
                <a:cs typeface="Montserrat"/>
                <a:sym typeface="Montserrat"/>
              </a:rPr>
              <a:t>z=wx+b</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applying an activation function we’ll state: </a:t>
            </a: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p:txBody>
      </p:sp>
      <p:pic>
        <p:nvPicPr>
          <p:cNvPr descr="watermark.jpg" id="1860" name="Google Shape;186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1" name="Google Shape;186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62" name="Google Shape;1862;p147"/>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7"/>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47"/>
          <p:cNvCxnSpPr>
            <a:stCxn id="1862" idx="6"/>
            <a:endCxn id="1863"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65" name="Google Shape;1865;p147"/>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66" name="Google Shape;1866;p147"/>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67" name="Google Shape;1867;p147"/>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73" name="Google Shape;187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74" name="Google Shape;1874;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5" name="Google Shape;1875;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76" name="Google Shape;1876;p148"/>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8"/>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148"/>
          <p:cNvCxnSpPr>
            <a:stCxn id="1876" idx="6"/>
            <a:endCxn id="18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79" name="Google Shape;1879;p148"/>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80" name="Google Shape;1880;p148"/>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81" name="Google Shape;1881;p148"/>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7" name="Google Shape;188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88" name="Google Shape;1888;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9" name="Google Shape;1889;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0" name="Google Shape;1890;p149"/>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9"/>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2" name="Google Shape;1892;p149"/>
          <p:cNvCxnSpPr>
            <a:stCxn id="1890" idx="6"/>
            <a:endCxn id="1891"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93" name="Google Shape;1893;p149"/>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94" name="Google Shape;1894;p149"/>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95" name="Google Shape;1895;p149"/>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1" name="Google Shape;190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a:t>
            </a:r>
            <a:r>
              <a:rPr b="1" baseline="-25000" lang="en" sz="3000">
                <a:solidFill>
                  <a:srgbClr val="434343"/>
                </a:solidFill>
                <a:latin typeface="Montserrat"/>
                <a:ea typeface="Montserrat"/>
                <a:cs typeface="Montserrat"/>
                <a:sym typeface="Montserrat"/>
              </a:rPr>
              <a:t>0</a:t>
            </a:r>
            <a:r>
              <a:rPr b="1" lang="en" sz="3000">
                <a:solidFill>
                  <a:srgbClr val="434343"/>
                </a:solidFill>
                <a:latin typeface="Montserrat"/>
                <a:ea typeface="Montserrat"/>
                <a:cs typeface="Montserrat"/>
                <a:sym typeface="Montserrat"/>
              </a:rPr>
              <a:t>(...) =(a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y)</a:t>
            </a:r>
            <a:r>
              <a:rPr b="1" baseline="30000" lang="en" sz="3000">
                <a:solidFill>
                  <a:srgbClr val="434343"/>
                </a:solidFill>
                <a:latin typeface="Montserrat"/>
                <a:ea typeface="Montserrat"/>
                <a:cs typeface="Montserrat"/>
                <a:sym typeface="Montserrat"/>
              </a:rPr>
              <a:t>2  </a:t>
            </a: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02" name="Google Shape;1902;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04" name="Google Shape;1904;p150"/>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0"/>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150"/>
          <p:cNvCxnSpPr>
            <a:stCxn id="1904" idx="6"/>
            <a:endCxn id="190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07" name="Google Shape;1907;p150"/>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08" name="Google Shape;1908;p150"/>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09" name="Google Shape;1909;p150"/>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understand how sensitive is the cost function to changes in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16" name="Google Shape;1916;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8" name="Google Shape;1918;p151"/>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151"/>
          <p:cNvCxnSpPr>
            <a:stCxn id="1918" idx="6"/>
            <a:endCxn id="1919"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21" name="Google Shape;1921;p151"/>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22" name="Google Shape;1922;p151"/>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23" name="Google Shape;1923;p151"/>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24" name="Google Shape;1924;p151"/>
          <p:cNvPicPr preferRelativeResize="0"/>
          <p:nvPr/>
        </p:nvPicPr>
        <p:blipFill rotWithShape="1">
          <a:blip r:embed="rId4">
            <a:alphaModFix/>
          </a:blip>
          <a:srcRect b="0" l="0" r="77281" t="0"/>
          <a:stretch/>
        </p:blipFill>
        <p:spPr>
          <a:xfrm>
            <a:off x="1133777" y="2187000"/>
            <a:ext cx="890026" cy="109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63" name="Google Shape;163;p2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Simplified Biological Neuron Model</a:t>
            </a:r>
            <a:endParaRPr sz="2900">
              <a:solidFill>
                <a:srgbClr val="434343"/>
              </a:solidFill>
              <a:latin typeface="Montserrat"/>
              <a:ea typeface="Montserrat"/>
              <a:cs typeface="Montserrat"/>
              <a:sym typeface="Montserrat"/>
            </a:endParaRPr>
          </a:p>
        </p:txBody>
      </p:sp>
      <p:pic>
        <p:nvPicPr>
          <p:cNvPr descr="watermark.jpg" id="164" name="Google Shape;164;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 name="Google Shape;166;p26"/>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167" name="Google Shape;167;p26"/>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168" name="Google Shape;168;p26"/>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169" name="Google Shape;169;p26"/>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170" name="Google Shape;170;p2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pic>
        <p:nvPicPr>
          <p:cNvPr id="1929" name="Google Shape;1929;p152"/>
          <p:cNvPicPr preferRelativeResize="0"/>
          <p:nvPr/>
        </p:nvPicPr>
        <p:blipFill>
          <a:blip r:embed="rId3">
            <a:alphaModFix/>
          </a:blip>
          <a:stretch>
            <a:fillRect/>
          </a:stretch>
        </p:blipFill>
        <p:spPr>
          <a:xfrm>
            <a:off x="1133778" y="2187000"/>
            <a:ext cx="3917622" cy="1093500"/>
          </a:xfrm>
          <a:prstGeom prst="rect">
            <a:avLst/>
          </a:prstGeom>
          <a:noFill/>
          <a:ln>
            <a:noFill/>
          </a:ln>
        </p:spPr>
      </p:pic>
      <p:sp>
        <p:nvSpPr>
          <p:cNvPr id="1930" name="Google Shape;1930;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1" name="Google Shape;1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the relationships we already know along with the chain rule:</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32" name="Google Shape;1932;p15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33" name="Google Shape;1933;p15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34" name="Google Shape;1934;p15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152"/>
          <p:cNvCxnSpPr>
            <a:stCxn id="1934" idx="6"/>
            <a:endCxn id="193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152"/>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38" name="Google Shape;1938;p152"/>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39" name="Google Shape;1939;p152"/>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pic>
        <p:nvPicPr>
          <p:cNvPr id="1944" name="Google Shape;1944;p153"/>
          <p:cNvPicPr preferRelativeResize="0"/>
          <p:nvPr/>
        </p:nvPicPr>
        <p:blipFill>
          <a:blip r:embed="rId3">
            <a:alphaModFix/>
          </a:blip>
          <a:stretch>
            <a:fillRect/>
          </a:stretch>
        </p:blipFill>
        <p:spPr>
          <a:xfrm>
            <a:off x="1156425" y="2198049"/>
            <a:ext cx="4049925" cy="1114375"/>
          </a:xfrm>
          <a:prstGeom prst="rect">
            <a:avLst/>
          </a:prstGeom>
          <a:noFill/>
          <a:ln>
            <a:noFill/>
          </a:ln>
        </p:spPr>
      </p:pic>
      <p:sp>
        <p:nvSpPr>
          <p:cNvPr id="1945" name="Google Shape;1945;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6" name="Google Shape;1946;p153"/>
          <p:cNvSpPr txBox="1"/>
          <p:nvPr>
            <p:ph idx="1" type="body"/>
          </p:nvPr>
        </p:nvSpPr>
        <p:spPr>
          <a:xfrm>
            <a:off x="311700" y="1152475"/>
            <a:ext cx="8520600" cy="1191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same for the bias terms:</a:t>
            </a:r>
            <a:endParaRPr sz="3100">
              <a:solidFill>
                <a:srgbClr val="434343"/>
              </a:solidFill>
              <a:latin typeface="Montserrat"/>
              <a:ea typeface="Montserrat"/>
              <a:cs typeface="Montserrat"/>
              <a:sym typeface="Montserrat"/>
            </a:endParaRPr>
          </a:p>
        </p:txBody>
      </p:sp>
      <p:pic>
        <p:nvPicPr>
          <p:cNvPr descr="watermark.jpg" id="1947" name="Google Shape;1947;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48" name="Google Shape;1948;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49" name="Google Shape;1949;p15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53"/>
          <p:cNvCxnSpPr>
            <a:stCxn id="1949" idx="6"/>
            <a:endCxn id="195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52" name="Google Shape;1952;p153"/>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53" name="Google Shape;1953;p153"/>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54" name="Google Shape;1954;p153"/>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55" name="Google Shape;1955;p153"/>
          <p:cNvPicPr preferRelativeResize="0"/>
          <p:nvPr/>
        </p:nvPicPr>
        <p:blipFill>
          <a:blip r:embed="rId5">
            <a:alphaModFix/>
          </a:blip>
          <a:stretch>
            <a:fillRect/>
          </a:stretch>
        </p:blipFill>
        <p:spPr>
          <a:xfrm>
            <a:off x="2912875" y="2801575"/>
            <a:ext cx="466625" cy="47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1" name="Google Shape;1961;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main idea here is that we can use the gradient to go back through the network and adjust our weights and biases to minimize the output of the error vector on the last output layer.</a:t>
            </a:r>
            <a:endParaRPr sz="3000">
              <a:solidFill>
                <a:srgbClr val="434343"/>
              </a:solidFill>
              <a:latin typeface="Montserrat"/>
              <a:ea typeface="Montserrat"/>
              <a:cs typeface="Montserrat"/>
              <a:sym typeface="Montserrat"/>
            </a:endParaRPr>
          </a:p>
        </p:txBody>
      </p:sp>
      <p:pic>
        <p:nvPicPr>
          <p:cNvPr descr="watermark.jpg" id="1962" name="Google Shape;1962;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3" name="Google Shape;1963;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9" name="Google Shape;1969;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some calculus notation, we can expand this idea to networks with multiple neurons per layer.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Hadamard Product</a:t>
            </a:r>
            <a:endParaRPr sz="3000">
              <a:solidFill>
                <a:srgbClr val="434343"/>
              </a:solidFill>
              <a:latin typeface="Montserrat"/>
              <a:ea typeface="Montserrat"/>
              <a:cs typeface="Montserrat"/>
              <a:sym typeface="Montserrat"/>
            </a:endParaRPr>
          </a:p>
        </p:txBody>
      </p:sp>
      <p:pic>
        <p:nvPicPr>
          <p:cNvPr descr="watermark.jpg" id="1970" name="Google Shape;1970;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1" name="Google Shape;1971;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72" name="Google Shape;1972;p155"/>
          <p:cNvPicPr preferRelativeResize="0"/>
          <p:nvPr/>
        </p:nvPicPr>
        <p:blipFill>
          <a:blip r:embed="rId4">
            <a:alphaModFix/>
          </a:blip>
          <a:stretch>
            <a:fillRect/>
          </a:stretch>
        </p:blipFill>
        <p:spPr>
          <a:xfrm>
            <a:off x="2880760" y="3265473"/>
            <a:ext cx="4113126" cy="130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8" name="Google Shape;197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this notation and backpropagation, we have a few main steps to training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You do not need to fully understand these intricate details to continue with the coding portions.</a:t>
            </a:r>
            <a:endParaRPr sz="3000">
              <a:solidFill>
                <a:srgbClr val="434343"/>
              </a:solidFill>
              <a:latin typeface="Montserrat"/>
              <a:ea typeface="Montserrat"/>
              <a:cs typeface="Montserrat"/>
              <a:sym typeface="Montserrat"/>
            </a:endParaRPr>
          </a:p>
        </p:txBody>
      </p:sp>
      <p:pic>
        <p:nvPicPr>
          <p:cNvPr descr="watermark.jpg" id="1979" name="Google Shape;1979;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0" name="Google Shape;1980;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86" name="Google Shape;1986;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1: Using input </a:t>
            </a:r>
            <a:r>
              <a:rPr b="1" lang="en" sz="3000">
                <a:solidFill>
                  <a:srgbClr val="434343"/>
                </a:solidFill>
                <a:latin typeface="Montserrat"/>
                <a:ea typeface="Montserrat"/>
                <a:cs typeface="Montserrat"/>
                <a:sym typeface="Montserrat"/>
              </a:rPr>
              <a:t>x</a:t>
            </a:r>
            <a:r>
              <a:rPr lang="en" sz="3000">
                <a:solidFill>
                  <a:srgbClr val="434343"/>
                </a:solidFill>
                <a:latin typeface="Montserrat"/>
                <a:ea typeface="Montserrat"/>
                <a:cs typeface="Montserrat"/>
                <a:sym typeface="Montserrat"/>
              </a:rPr>
              <a:t> set the activation function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for the input layer.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 = w</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x</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+b</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resulting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then feeds into the next layer (and so on).</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87" name="Google Shape;1987;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8" name="Google Shape;1988;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94" name="Google Shape;199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2: For each layer, compute: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95" name="Google Shape;1995;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96" name="Google Shape;1996;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02" name="Google Shape;2002;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03" name="Google Shape;2003;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04" name="Google Shape;2004;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a:t>
            </a:r>
            <a:r>
              <a:rPr b="1" baseline="-25000" lang="en" sz="3000">
                <a:solidFill>
                  <a:srgbClr val="990000"/>
                </a:solidFill>
                <a:highlight>
                  <a:srgbClr val="FFFFFF"/>
                </a:highlight>
                <a:latin typeface="Montserrat"/>
                <a:ea typeface="Montserrat"/>
                <a:cs typeface="Montserrat"/>
                <a:sym typeface="Montserrat"/>
              </a:rPr>
              <a:t>a</a:t>
            </a:r>
            <a:r>
              <a:rPr b="1" lang="en" sz="3000">
                <a:solidFill>
                  <a:srgbClr val="990000"/>
                </a:solidFill>
                <a:highlight>
                  <a:srgbClr val="FFFFFF"/>
                </a:highlight>
                <a:latin typeface="Montserrat"/>
                <a:ea typeface="Montserrat"/>
                <a:cs typeface="Montserrat"/>
                <a:sym typeface="Montserrat"/>
              </a:rPr>
              <a:t>C=(a</a:t>
            </a:r>
            <a:r>
              <a:rPr b="1" baseline="30000" lang="en" sz="3000">
                <a:solidFill>
                  <a:srgbClr val="990000"/>
                </a:solidFill>
                <a:highlight>
                  <a:srgbClr val="FFFFFF"/>
                </a:highlight>
                <a:latin typeface="Montserrat"/>
                <a:ea typeface="Montserrat"/>
                <a:cs typeface="Montserrat"/>
                <a:sym typeface="Montserrat"/>
              </a:rPr>
              <a:t>L</a:t>
            </a:r>
            <a:r>
              <a:rPr b="1" lang="en" sz="3000">
                <a:solidFill>
                  <a:srgbClr val="990000"/>
                </a:solidFill>
                <a:highlight>
                  <a:srgbClr val="FFFFFF"/>
                </a:highlight>
                <a:latin typeface="Montserrat"/>
                <a:ea typeface="Montserrat"/>
                <a:cs typeface="Montserrat"/>
                <a:sym typeface="Montserrat"/>
              </a:rPr>
              <a:t>−y)</a:t>
            </a:r>
            <a:endParaRPr b="1" sz="3000">
              <a:solidFill>
                <a:srgbClr val="990000"/>
              </a:solidFill>
              <a:highlight>
                <a:srgbClr val="FFFFFF"/>
              </a:highlight>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Expressing the rate of change of C with respect to the output activations</a:t>
            </a:r>
            <a:endParaRPr b="1" sz="3000">
              <a:solidFill>
                <a:srgbClr val="990000"/>
              </a:solidFill>
              <a:highlight>
                <a:srgbClr val="FFFFFF"/>
              </a:highlight>
              <a:latin typeface="Montserrat"/>
              <a:ea typeface="Montserrat"/>
              <a:cs typeface="Montserrat"/>
              <a:sym typeface="Montserrat"/>
            </a:endParaRPr>
          </a:p>
          <a:p>
            <a:pPr indent="0" lvl="0" marL="914400" rtl="0" algn="l">
              <a:spcBef>
                <a:spcPts val="1600"/>
              </a:spcBef>
              <a:spcAft>
                <a:spcPts val="0"/>
              </a:spcAft>
              <a:buNone/>
            </a:pPr>
            <a:r>
              <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11" name="Google Shape;2011;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13" name="Google Shape;2013;p160"/>
          <p:cNvSpPr/>
          <p:nvPr/>
        </p:nvSpPr>
        <p:spPr>
          <a:xfrm>
            <a:off x="1871875" y="1758250"/>
            <a:ext cx="697200" cy="572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
        <p:nvSpPr>
          <p:cNvPr id="2018" name="Google Shape;2018;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9" name="Google Shape;2019;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0" name="Google Shape;2020;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1" name="Google Shape;2021;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76" name="Google Shape;17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perceptron was a form of neural network introduced in 1958 by Frank Rosenblatt.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Amazingly, even back then he saw huge potential: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may eventually be able to learn, make decisions, and translate languages."</a:t>
            </a:r>
            <a:endParaRPr sz="2900">
              <a:solidFill>
                <a:srgbClr val="434343"/>
              </a:solidFill>
              <a:latin typeface="Montserrat"/>
              <a:ea typeface="Montserrat"/>
              <a:cs typeface="Montserrat"/>
              <a:sym typeface="Montserrat"/>
            </a:endParaRPr>
          </a:p>
        </p:txBody>
      </p:sp>
      <p:pic>
        <p:nvPicPr>
          <p:cNvPr descr="watermark.jpg" id="177" name="Google Shape;17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7" name="Google Shape;202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write out our error term for a layer in terms of the error of the next layer (since we’re moving backwards).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owercase </a:t>
            </a:r>
            <a:r>
              <a:rPr b="1" lang="en" sz="3000">
                <a:solidFill>
                  <a:srgbClr val="434343"/>
                </a:solidFill>
                <a:latin typeface="Montserrat"/>
                <a:ea typeface="Montserrat"/>
                <a:cs typeface="Montserrat"/>
                <a:sym typeface="Montserrat"/>
              </a:rPr>
              <a:t>L</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Number </a:t>
            </a: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8" name="Google Shape;2028;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9" name="Google Shape;2029;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5" name="Google Shape;2035;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(note the lowercase L (l)):</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a:t>
            </a:r>
            <a:r>
              <a:rPr b="1" lang="en" sz="3000">
                <a:solidFill>
                  <a:srgbClr val="434343"/>
                </a:solidFill>
                <a:latin typeface="Montserrat"/>
                <a:ea typeface="Montserrat"/>
                <a:cs typeface="Montserrat"/>
                <a:sym typeface="Montserrat"/>
              </a:rPr>
              <a:t>l+1</a:t>
            </a:r>
            <a:r>
              <a:rPr lang="en" sz="3000">
                <a:solidFill>
                  <a:srgbClr val="434343"/>
                </a:solidFill>
                <a:latin typeface="Montserrat"/>
                <a:ea typeface="Montserrat"/>
                <a:cs typeface="Montserrat"/>
                <a:sym typeface="Montserrat"/>
              </a:rPr>
              <a:t>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36" name="Google Shape;2036;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7" name="Google Shape;2037;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3" name="Google Shape;204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generalized error for any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L+1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4" name="Google Shape;2044;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5" name="Google Shape;2045;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1" name="Google Shape;2051;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When we apply the transpose weight matrix, </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we can think intuitively of this as moving the error backward through the network, giving us some sort of measure of the error at the output of the lth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2" name="Google Shape;2052;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3" name="Google Shape;2053;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9" name="Google Shape;2059;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We then take the Hadamard product </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lang="en" sz="3000">
                <a:solidFill>
                  <a:srgbClr val="434343"/>
                </a:solidFill>
                <a:latin typeface="Montserrat"/>
                <a:ea typeface="Montserrat"/>
                <a:cs typeface="Montserrat"/>
                <a:sym typeface="Montserrat"/>
              </a:rPr>
              <a:t>. This moves the error backward through the activation function in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giving us the error </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in the weighted input to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0" name="Google Shape;2060;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1" name="Google Shape;2061;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7" name="Google Shape;2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of the cost function is given by:</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8" name="Google Shape;2068;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9" name="Google Shape;2069;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0" name="Google Shape;2070;p167"/>
          <p:cNvPicPr preferRelativeResize="0"/>
          <p:nvPr/>
        </p:nvPicPr>
        <p:blipFill>
          <a:blip r:embed="rId4">
            <a:alphaModFix/>
          </a:blip>
          <a:stretch>
            <a:fillRect/>
          </a:stretch>
        </p:blipFill>
        <p:spPr>
          <a:xfrm>
            <a:off x="1557500" y="2922051"/>
            <a:ext cx="2565350" cy="962000"/>
          </a:xfrm>
          <a:prstGeom prst="rect">
            <a:avLst/>
          </a:prstGeom>
          <a:noFill/>
          <a:ln>
            <a:noFill/>
          </a:ln>
        </p:spPr>
      </p:pic>
      <p:pic>
        <p:nvPicPr>
          <p:cNvPr id="2071" name="Google Shape;2071;p167"/>
          <p:cNvPicPr preferRelativeResize="0"/>
          <p:nvPr/>
        </p:nvPicPr>
        <p:blipFill>
          <a:blip r:embed="rId5">
            <a:alphaModFix/>
          </a:blip>
          <a:stretch>
            <a:fillRect/>
          </a:stretch>
        </p:blipFill>
        <p:spPr>
          <a:xfrm>
            <a:off x="5256697" y="2884622"/>
            <a:ext cx="1515375" cy="1036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7" name="Google Shape;2077;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then allows us to adjust the weights and biases to help minimize that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external links for more details!</a:t>
            </a:r>
            <a:endParaRPr sz="3000">
              <a:solidFill>
                <a:srgbClr val="434343"/>
              </a:solidFill>
              <a:latin typeface="Montserrat"/>
              <a:ea typeface="Montserrat"/>
              <a:cs typeface="Montserrat"/>
              <a:sym typeface="Montserrat"/>
            </a:endParaRPr>
          </a:p>
        </p:txBody>
      </p:sp>
      <p:pic>
        <p:nvPicPr>
          <p:cNvPr descr="watermark.jpg" id="2078" name="Google Shape;2078;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2085" name="Google Shape;2085;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2086" name="Google Shape;2086;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093" name="Google Shape;2093;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the basics of Keras and building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create an NN model with Keras, we first define the Sequential model object, then add layers to it.</a:t>
            </a:r>
            <a:endParaRPr sz="3000">
              <a:solidFill>
                <a:srgbClr val="434343"/>
              </a:solidFill>
              <a:latin typeface="Montserrat"/>
              <a:ea typeface="Montserrat"/>
              <a:cs typeface="Montserrat"/>
              <a:sym typeface="Montserrat"/>
            </a:endParaRPr>
          </a:p>
        </p:txBody>
      </p:sp>
      <p:pic>
        <p:nvPicPr>
          <p:cNvPr descr="watermark.jpg" id="2094" name="Google Shape;2094;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pic>
        <p:nvPicPr>
          <p:cNvPr descr="watermark.jpg" id="2100" name="Google Shape;2100;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01" name="Google Shape;2101;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102" name="Google Shape;210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Afterwards we fit the model to the training data for a chosen number of epochs.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 epoch is one full pass through all the training data. Typically the training data is split into batches, instead of being passed all at once to the Network.</a:t>
            </a:r>
            <a:endParaRPr sz="3000">
              <a:solidFill>
                <a:srgbClr val="434343"/>
              </a:solidFill>
              <a:latin typeface="Montserrat"/>
              <a:ea typeface="Montserrat"/>
              <a:cs typeface="Montserrat"/>
              <a:sym typeface="Montserrat"/>
            </a:endParaRPr>
          </a:p>
        </p:txBody>
      </p:sp>
      <p:pic>
        <p:nvPicPr>
          <p:cNvPr descr="watermark.jpg" id="2103" name="Google Shape;2103;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84" name="Google Shape;18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in 1969 Marvin  Minsky and Seymour Papert's published their book </a:t>
            </a:r>
            <a:r>
              <a:rPr b="1" i="1" lang="en" sz="2900">
                <a:solidFill>
                  <a:srgbClr val="434343"/>
                </a:solidFill>
                <a:latin typeface="Montserrat"/>
                <a:ea typeface="Montserrat"/>
                <a:cs typeface="Montserrat"/>
                <a:sym typeface="Montserrat"/>
              </a:rPr>
              <a:t>Perceptrons</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suggested that there were severe limitations to what perceptrons could do.</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marked the beginning of what is known as the AI Winter, with little funding into AI and Neural Networks in the 1970s.</a:t>
            </a:r>
            <a:endParaRPr sz="2900">
              <a:solidFill>
                <a:srgbClr val="434343"/>
              </a:solidFill>
              <a:latin typeface="Montserrat"/>
              <a:ea typeface="Montserrat"/>
              <a:cs typeface="Montserrat"/>
              <a:sym typeface="Montserrat"/>
            </a:endParaRPr>
          </a:p>
        </p:txBody>
      </p:sp>
      <p:pic>
        <p:nvPicPr>
          <p:cNvPr descr="watermark.jpg" id="185" name="Google Shape;18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 name="Google Shape;18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172"/>
          <p:cNvSpPr txBox="1"/>
          <p:nvPr>
            <p:ph type="ctrTitle"/>
          </p:nvPr>
        </p:nvSpPr>
        <p:spPr>
          <a:xfrm>
            <a:off x="311708" y="1221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Recurrent Neural Networks Theory</a:t>
            </a:r>
            <a:endParaRPr b="1">
              <a:latin typeface="Montserrat"/>
              <a:ea typeface="Montserrat"/>
              <a:cs typeface="Montserrat"/>
              <a:sym typeface="Montserrat"/>
            </a:endParaRPr>
          </a:p>
        </p:txBody>
      </p:sp>
      <p:pic>
        <p:nvPicPr>
          <p:cNvPr descr="watermark.jpg" id="2109" name="Google Shape;2109;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0" name="Google Shape;2110;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6" name="Google Shape;2116;p17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Examples of Sequences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Data (Sales)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Sentences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Audio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Car Trajectories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Music</a:t>
            </a:r>
            <a:endParaRPr sz="3000">
              <a:solidFill>
                <a:srgbClr val="434343"/>
              </a:solidFill>
              <a:latin typeface="Montserrat"/>
              <a:ea typeface="Montserrat"/>
              <a:cs typeface="Montserrat"/>
              <a:sym typeface="Montserrat"/>
            </a:endParaRPr>
          </a:p>
        </p:txBody>
      </p:sp>
      <p:pic>
        <p:nvPicPr>
          <p:cNvPr descr="watermark.jpg" id="2117" name="Google Shape;2117;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8" name="Google Shape;2118;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24" name="Google Shape;2124;p17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sequence: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[1,2,3,4,5,6]</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Would you be able to predict a similar sequence shifted one time step into the future?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[2,3,4,5,6,7]</a:t>
            </a:r>
            <a:endParaRPr sz="3000">
              <a:solidFill>
                <a:srgbClr val="434343"/>
              </a:solidFill>
              <a:latin typeface="Montserrat"/>
              <a:ea typeface="Montserrat"/>
              <a:cs typeface="Montserrat"/>
              <a:sym typeface="Montserrat"/>
            </a:endParaRPr>
          </a:p>
        </p:txBody>
      </p:sp>
      <p:pic>
        <p:nvPicPr>
          <p:cNvPr descr="watermark.jpg" id="2125" name="Google Shape;2125;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6" name="Google Shape;2126;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32" name="Google Shape;2132;p17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do this properly, we need to somehow let the neuron “know” about its previous history of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easy way to do this is to simply feed its output back into itself as an input!</a:t>
            </a:r>
            <a:endParaRPr sz="3000">
              <a:solidFill>
                <a:srgbClr val="434343"/>
              </a:solidFill>
              <a:latin typeface="Montserrat"/>
              <a:ea typeface="Montserrat"/>
              <a:cs typeface="Montserrat"/>
              <a:sym typeface="Montserrat"/>
            </a:endParaRPr>
          </a:p>
        </p:txBody>
      </p:sp>
      <p:pic>
        <p:nvPicPr>
          <p:cNvPr descr="watermark.jpg" id="2133" name="Google Shape;2133;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4" name="Google Shape;2134;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0" name="Google Shape;2140;p176"/>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Normal Neuron in Feed Forward Network</a:t>
            </a:r>
            <a:endParaRPr sz="3000">
              <a:solidFill>
                <a:srgbClr val="434343"/>
              </a:solidFill>
              <a:latin typeface="Montserrat"/>
              <a:ea typeface="Montserrat"/>
              <a:cs typeface="Montserrat"/>
              <a:sym typeface="Montserrat"/>
            </a:endParaRPr>
          </a:p>
        </p:txBody>
      </p:sp>
      <p:pic>
        <p:nvPicPr>
          <p:cNvPr descr="watermark.jpg" id="2141" name="Google Shape;2141;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2" name="Google Shape;2142;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3" name="Google Shape;2143;p176"/>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176"/>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45" name="Google Shape;2145;p176"/>
          <p:cNvCxnSpPr>
            <a:endCxn id="214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46" name="Google Shape;2146;p176"/>
          <p:cNvCxnSpPr>
            <a:stCxn id="2143" idx="2"/>
            <a:endCxn id="214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47" name="Google Shape;2147;p176"/>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48" name="Google Shape;2148;p176"/>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49" name="Google Shape;2149;p176"/>
          <p:cNvSpPr txBox="1"/>
          <p:nvPr/>
        </p:nvSpPr>
        <p:spPr>
          <a:xfrm>
            <a:off x="2168575" y="2626725"/>
            <a:ext cx="2163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Activation Function</a:t>
            </a:r>
            <a:endParaRPr b="1">
              <a:latin typeface="Montserrat"/>
              <a:ea typeface="Montserrat"/>
              <a:cs typeface="Montserrat"/>
              <a:sym typeface="Montserrat"/>
            </a:endParaRPr>
          </a:p>
        </p:txBody>
      </p:sp>
      <p:sp>
        <p:nvSpPr>
          <p:cNvPr id="2150" name="Google Shape;2150;p176"/>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51" name="Google Shape;2151;p176"/>
          <p:cNvSpPr txBox="1"/>
          <p:nvPr/>
        </p:nvSpPr>
        <p:spPr>
          <a:xfrm>
            <a:off x="2168575" y="3149750"/>
            <a:ext cx="2439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Aggregation of Inputs</a:t>
            </a:r>
            <a:endParaRPr b="1">
              <a:latin typeface="Montserrat"/>
              <a:ea typeface="Montserrat"/>
              <a:cs typeface="Montserrat"/>
              <a:sym typeface="Montserrat"/>
            </a:endParaRPr>
          </a:p>
        </p:txBody>
      </p:sp>
      <p:sp>
        <p:nvSpPr>
          <p:cNvPr id="2152" name="Google Shape;2152;p176"/>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58" name="Google Shape;2158;p177"/>
          <p:cNvSpPr txBox="1"/>
          <p:nvPr>
            <p:ph idx="1" type="body"/>
          </p:nvPr>
        </p:nvSpPr>
        <p:spPr>
          <a:xfrm>
            <a:off x="3117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59" name="Google Shape;2159;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0" name="Google Shape;2160;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1" name="Google Shape;2161;p177"/>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77"/>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63" name="Google Shape;2163;p177"/>
          <p:cNvCxnSpPr>
            <a:endCxn id="2161"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64" name="Google Shape;2164;p177"/>
          <p:cNvCxnSpPr>
            <a:stCxn id="2161" idx="2"/>
            <a:endCxn id="2161"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65" name="Google Shape;2165;p177"/>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66" name="Google Shape;2166;p177"/>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67" name="Google Shape;2167;p177"/>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68" name="Google Shape;2168;p177"/>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69" name="Google Shape;2169;p177"/>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70" name="Google Shape;2170;p177"/>
          <p:cNvSpPr txBox="1"/>
          <p:nvPr>
            <p:ph idx="1" type="body"/>
          </p:nvPr>
        </p:nvSpPr>
        <p:spPr>
          <a:xfrm>
            <a:off x="42754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Sends output back to itself!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what this looks like over time! </a:t>
            </a:r>
            <a:endParaRPr sz="3000">
              <a:solidFill>
                <a:srgbClr val="434343"/>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78"/>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77" name="Google Shape;2177;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78"/>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78"/>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78"/>
          <p:cNvCxnSpPr>
            <a:endCxn id="2179"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78"/>
          <p:cNvCxnSpPr>
            <a:stCxn id="2179" idx="2"/>
            <a:endCxn id="2179"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83" name="Google Shape;2183;p178"/>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84" name="Google Shape;2184;p178"/>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85" name="Google Shape;2185;p178"/>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86" name="Google Shape;2186;p178"/>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87" name="Google Shape;2187;p178"/>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88" name="Google Shape;2188;p178"/>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178"/>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90" name="Google Shape;2190;p178"/>
          <p:cNvCxnSpPr>
            <a:endCxn id="2188"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91" name="Google Shape;2191;p178"/>
          <p:cNvCxnSpPr>
            <a:stCxn id="2188" idx="2"/>
            <a:endCxn id="2188"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92" name="Google Shape;2192;p178"/>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93" name="Google Shape;2193;p178"/>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94" name="Google Shape;2194;p178"/>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195" name="Google Shape;2195;p178"/>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196" name="Google Shape;2196;p178"/>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197" name="Google Shape;2197;p178"/>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3" name="Google Shape;2203;p179"/>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04" name="Google Shape;2204;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5" name="Google Shape;2205;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6" name="Google Shape;2206;p179"/>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79"/>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08" name="Google Shape;2208;p179"/>
          <p:cNvCxnSpPr>
            <a:endCxn id="2206"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09" name="Google Shape;2209;p179"/>
          <p:cNvCxnSpPr>
            <a:stCxn id="2206" idx="2"/>
            <a:endCxn id="2206"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0" name="Google Shape;2210;p179"/>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11" name="Google Shape;2211;p179"/>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12" name="Google Shape;2212;p179"/>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13" name="Google Shape;2213;p179"/>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14" name="Google Shape;2214;p179"/>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15" name="Google Shape;2215;p179"/>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179"/>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17" name="Google Shape;2217;p179"/>
          <p:cNvCxnSpPr>
            <a:endCxn id="2215"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18" name="Google Shape;2218;p179"/>
          <p:cNvCxnSpPr>
            <a:stCxn id="2215" idx="2"/>
            <a:endCxn id="2215"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9" name="Google Shape;2219;p179"/>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20" name="Google Shape;2220;p179"/>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21" name="Google Shape;2221;p179"/>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22" name="Google Shape;2222;p179"/>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23" name="Google Shape;2223;p179"/>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224" name="Google Shape;2224;p179"/>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25" name="Google Shape;2225;p179"/>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26" name="Google Shape;2226;p179"/>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2" name="Google Shape;2232;p180"/>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33" name="Google Shape;2233;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4" name="Google Shape;2234;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5" name="Google Shape;2235;p180"/>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80"/>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37" name="Google Shape;2237;p180"/>
          <p:cNvCxnSpPr>
            <a:endCxn id="2235"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38" name="Google Shape;2238;p180"/>
          <p:cNvCxnSpPr>
            <a:stCxn id="2235" idx="2"/>
            <a:endCxn id="2235"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39" name="Google Shape;2239;p180"/>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0" name="Google Shape;2240;p180"/>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41" name="Google Shape;2241;p180"/>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42" name="Google Shape;2242;p180"/>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43" name="Google Shape;2243;p180"/>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44" name="Google Shape;2244;p180"/>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5" name="Google Shape;2245;p180"/>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46" name="Google Shape;2246;p180"/>
          <p:cNvCxnSpPr>
            <a:endCxn id="2244"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47" name="Google Shape;2247;p180"/>
          <p:cNvCxnSpPr>
            <a:stCxn id="2244" idx="2"/>
            <a:endCxn id="2244"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48" name="Google Shape;2248;p180"/>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9" name="Google Shape;2249;p180"/>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0" name="Google Shape;2250;p180"/>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51" name="Google Shape;2251;p180"/>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52" name="Google Shape;2252;p180"/>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80"/>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54" name="Google Shape;2254;p180"/>
          <p:cNvCxnSpPr>
            <a:endCxn id="2252"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55" name="Google Shape;2255;p180"/>
          <p:cNvCxnSpPr>
            <a:stCxn id="2252" idx="2"/>
            <a:endCxn id="2252"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56" name="Google Shape;2256;p180"/>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57" name="Google Shape;2257;p180"/>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8" name="Google Shape;2258;p180"/>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59" name="Google Shape;2259;p180"/>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260" name="Google Shape;2260;p180"/>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2261" name="Google Shape;2261;p180"/>
          <p:cNvCxnSpPr>
            <a:endCxn id="2252"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262" name="Google Shape;2262;p180"/>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63" name="Google Shape;2263;p180"/>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64" name="Google Shape;2264;p180"/>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0" name="Google Shape;2270;p181"/>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71" name="Google Shape;2271;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72" name="Google Shape;2272;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73" name="Google Shape;2273;p18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4" name="Google Shape;2274;p18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75" name="Google Shape;2275;p181"/>
          <p:cNvCxnSpPr>
            <a:endCxn id="227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76" name="Google Shape;2276;p181"/>
          <p:cNvCxnSpPr>
            <a:stCxn id="2273" idx="2"/>
            <a:endCxn id="227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77" name="Google Shape;2277;p18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78" name="Google Shape;2278;p18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79" name="Google Shape;2279;p18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80" name="Google Shape;2280;p18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81" name="Google Shape;2281;p18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82" name="Google Shape;2282;p18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8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181"/>
          <p:cNvCxnSpPr>
            <a:endCxn id="2282"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85" name="Google Shape;2285;p181"/>
          <p:cNvCxnSpPr>
            <a:stCxn id="2282" idx="2"/>
            <a:endCxn id="2282"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86" name="Google Shape;2286;p18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87" name="Google Shape;2287;p18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88" name="Google Shape;2288;p18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89" name="Google Shape;2289;p18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90" name="Google Shape;2290;p18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1" name="Google Shape;2291;p18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2" name="Google Shape;2292;p181"/>
          <p:cNvCxnSpPr>
            <a:endCxn id="2290"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93" name="Google Shape;2293;p181"/>
          <p:cNvCxnSpPr>
            <a:stCxn id="2290" idx="2"/>
            <a:endCxn id="2290"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94" name="Google Shape;2294;p18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95" name="Google Shape;2295;p18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96" name="Google Shape;2296;p18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97" name="Google Shape;2297;p18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18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9" name="Google Shape;2299;p181"/>
          <p:cNvCxnSpPr>
            <a:endCxn id="2297"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300" name="Google Shape;2300;p181"/>
          <p:cNvCxnSpPr>
            <a:stCxn id="2297" idx="2"/>
            <a:endCxn id="2297"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301" name="Google Shape;2301;p18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302" name="Google Shape;2302;p18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303" name="Google Shape;2303;p18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2304" name="Google Shape;2304;p18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305" name="Google Shape;2305;p18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2306" name="Google Shape;2306;p18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2307" name="Google Shape;2307;p181"/>
          <p:cNvCxnSpPr>
            <a:endCxn id="2290"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308" name="Google Shape;2308;p181"/>
          <p:cNvCxnSpPr>
            <a:endCxn id="2297"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2309" name="Google Shape;2309;p18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0" name="Google Shape;2310;p18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1" name="Google Shape;2311;p18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312" name="Google Shape;2312;p18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92" name="Google Shape;192;p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for us, we now know the amazing power of neural networks, which all stem from the simple perceptron model, so let’s head back and convert our simple biological neuron model into the perceptron model.</a:t>
            </a:r>
            <a:endParaRPr sz="2900">
              <a:solidFill>
                <a:srgbClr val="434343"/>
              </a:solidFill>
              <a:latin typeface="Montserrat"/>
              <a:ea typeface="Montserrat"/>
              <a:cs typeface="Montserrat"/>
              <a:sym typeface="Montserrat"/>
            </a:endParaRPr>
          </a:p>
        </p:txBody>
      </p:sp>
      <p:pic>
        <p:nvPicPr>
          <p:cNvPr descr="watermark.jpg" id="193" name="Google Shape;193;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 name="Google Shape;194;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18" name="Google Shape;2318;p18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Cells that are a function of inputs from previous time steps are also known as </a:t>
            </a:r>
            <a:r>
              <a:rPr i="1" lang="en" sz="3000">
                <a:solidFill>
                  <a:srgbClr val="434343"/>
                </a:solidFill>
                <a:latin typeface="Montserrat"/>
                <a:ea typeface="Montserrat"/>
                <a:cs typeface="Montserrat"/>
                <a:sym typeface="Montserrat"/>
              </a:rPr>
              <a:t>memory cells.</a:t>
            </a:r>
            <a:endParaRPr i="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flexible in their inputs and outputs, for both sequences and single vector values.</a:t>
            </a:r>
            <a:endParaRPr sz="3000">
              <a:solidFill>
                <a:srgbClr val="434343"/>
              </a:solidFill>
              <a:latin typeface="Montserrat"/>
              <a:ea typeface="Montserrat"/>
              <a:cs typeface="Montserrat"/>
              <a:sym typeface="Montserrat"/>
            </a:endParaRPr>
          </a:p>
        </p:txBody>
      </p:sp>
      <p:pic>
        <p:nvPicPr>
          <p:cNvPr descr="watermark.jpg" id="2319" name="Google Shape;2319;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0" name="Google Shape;2320;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26" name="Google Shape;2326;p18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create entire layers of Recurrent Neurons...</a:t>
            </a:r>
            <a:endParaRPr sz="3000">
              <a:solidFill>
                <a:srgbClr val="434343"/>
              </a:solidFill>
              <a:latin typeface="Montserrat"/>
              <a:ea typeface="Montserrat"/>
              <a:cs typeface="Montserrat"/>
              <a:sym typeface="Montserrat"/>
            </a:endParaRPr>
          </a:p>
        </p:txBody>
      </p:sp>
      <p:pic>
        <p:nvPicPr>
          <p:cNvPr descr="watermark.jpg" id="2327" name="Google Shape;2327;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8" name="Google Shape;2328;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34" name="Google Shape;2334;p184"/>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ANN Layer with 3 Neurons:</a:t>
            </a:r>
            <a:endParaRPr sz="3000">
              <a:solidFill>
                <a:srgbClr val="434343"/>
              </a:solidFill>
              <a:latin typeface="Montserrat"/>
              <a:ea typeface="Montserrat"/>
              <a:cs typeface="Montserrat"/>
              <a:sym typeface="Montserrat"/>
            </a:endParaRPr>
          </a:p>
        </p:txBody>
      </p:sp>
      <p:pic>
        <p:nvPicPr>
          <p:cNvPr descr="watermark.jpg" id="2335" name="Google Shape;2335;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6" name="Google Shape;2336;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37" name="Google Shape;2337;p184"/>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84"/>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39" name="Google Shape;2339;p184"/>
          <p:cNvCxnSpPr>
            <a:endCxn id="2337"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40" name="Google Shape;2340;p184"/>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41" name="Google Shape;2341;p184"/>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84"/>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43" name="Google Shape;2343;p184"/>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4" name="Google Shape;2344;p184"/>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45" name="Google Shape;2345;p184"/>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46" name="Google Shape;2346;p184"/>
          <p:cNvCxnSpPr>
            <a:endCxn id="2341"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47" name="Google Shape;2347;p184"/>
          <p:cNvCxnSpPr>
            <a:endCxn id="2343"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cxnSp>
        <p:nvCxnSpPr>
          <p:cNvPr id="2348" name="Google Shape;2348;p184"/>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49" name="Google Shape;2349;p184"/>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5" name="Google Shape;2355;p185"/>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Layer with 3 Neurons:</a:t>
            </a:r>
            <a:endParaRPr sz="3000">
              <a:solidFill>
                <a:srgbClr val="434343"/>
              </a:solidFill>
              <a:latin typeface="Montserrat"/>
              <a:ea typeface="Montserrat"/>
              <a:cs typeface="Montserrat"/>
              <a:sym typeface="Montserrat"/>
            </a:endParaRPr>
          </a:p>
        </p:txBody>
      </p:sp>
      <p:pic>
        <p:nvPicPr>
          <p:cNvPr descr="watermark.jpg" id="2356" name="Google Shape;2356;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7" name="Google Shape;2357;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8" name="Google Shape;2358;p185"/>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85"/>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60" name="Google Shape;2360;p185"/>
          <p:cNvCxnSpPr>
            <a:endCxn id="2358"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61" name="Google Shape;2361;p185"/>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62" name="Google Shape;2362;p185"/>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85"/>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64" name="Google Shape;2364;p185"/>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185"/>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66" name="Google Shape;2366;p185"/>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67" name="Google Shape;2367;p185"/>
          <p:cNvCxnSpPr>
            <a:endCxn id="2362"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68" name="Google Shape;2368;p185"/>
          <p:cNvCxnSpPr>
            <a:endCxn id="2364"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sp>
        <p:nvSpPr>
          <p:cNvPr id="2369" name="Google Shape;2369;p185"/>
          <p:cNvSpPr/>
          <p:nvPr/>
        </p:nvSpPr>
        <p:spPr>
          <a:xfrm>
            <a:off x="2548901" y="3321800"/>
            <a:ext cx="3566183" cy="1599180"/>
          </a:xfrm>
          <a:custGeom>
            <a:rect b="b" l="l" r="r" t="t"/>
            <a:pathLst>
              <a:path extrusionOk="0" h="65326" w="150345">
                <a:moveTo>
                  <a:pt x="134034" y="0"/>
                </a:moveTo>
                <a:cubicBezTo>
                  <a:pt x="136572" y="5209"/>
                  <a:pt x="154902" y="21268"/>
                  <a:pt x="149259" y="31251"/>
                </a:cubicBezTo>
                <a:cubicBezTo>
                  <a:pt x="143616" y="41234"/>
                  <a:pt x="120311" y="54390"/>
                  <a:pt x="100178" y="59899"/>
                </a:cubicBezTo>
                <a:cubicBezTo>
                  <a:pt x="80045" y="65408"/>
                  <a:pt x="45154" y="66376"/>
                  <a:pt x="28460" y="64306"/>
                </a:cubicBezTo>
                <a:cubicBezTo>
                  <a:pt x="11766" y="62236"/>
                  <a:pt x="213" y="51251"/>
                  <a:pt x="13" y="47478"/>
                </a:cubicBezTo>
                <a:cubicBezTo>
                  <a:pt x="-187" y="43705"/>
                  <a:pt x="22717" y="42637"/>
                  <a:pt x="27258" y="41669"/>
                </a:cubicBezTo>
              </a:path>
            </a:pathLst>
          </a:custGeom>
          <a:noFill/>
          <a:ln cap="flat" cmpd="sng" w="28575">
            <a:solidFill>
              <a:srgbClr val="000000"/>
            </a:solidFill>
            <a:prstDash val="solid"/>
            <a:round/>
            <a:headEnd len="med" w="med" type="none"/>
            <a:tailEnd len="med" w="med" type="triangle"/>
          </a:ln>
        </p:spPr>
      </p:sp>
      <p:cxnSp>
        <p:nvCxnSpPr>
          <p:cNvPr id="2370" name="Google Shape;2370;p185"/>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71" name="Google Shape;2371;p185"/>
          <p:cNvSpPr/>
          <p:nvPr/>
        </p:nvSpPr>
        <p:spPr>
          <a:xfrm>
            <a:off x="2182585" y="3433050"/>
            <a:ext cx="1067800" cy="1051750"/>
          </a:xfrm>
          <a:custGeom>
            <a:rect b="b" l="l" r="r" t="t"/>
            <a:pathLst>
              <a:path extrusionOk="0" h="42070" w="42712">
                <a:moveTo>
                  <a:pt x="14666" y="42070"/>
                </a:moveTo>
                <a:cubicBezTo>
                  <a:pt x="12362" y="39265"/>
                  <a:pt x="-3831" y="32254"/>
                  <a:pt x="843" y="25242"/>
                </a:cubicBezTo>
                <a:cubicBezTo>
                  <a:pt x="5517" y="18230"/>
                  <a:pt x="35734" y="4207"/>
                  <a:pt x="42712" y="0"/>
                </a:cubicBezTo>
              </a:path>
            </a:pathLst>
          </a:custGeom>
          <a:noFill/>
          <a:ln cap="flat" cmpd="sng" w="28575">
            <a:solidFill>
              <a:srgbClr val="000000"/>
            </a:solidFill>
            <a:prstDash val="solid"/>
            <a:round/>
            <a:headEnd len="med" w="med" type="none"/>
            <a:tailEnd len="med" w="med" type="triangle"/>
          </a:ln>
        </p:spPr>
      </p:sp>
      <p:sp>
        <p:nvSpPr>
          <p:cNvPr id="2372" name="Google Shape;2372;p185"/>
          <p:cNvSpPr/>
          <p:nvPr/>
        </p:nvSpPr>
        <p:spPr>
          <a:xfrm>
            <a:off x="1575899" y="2501525"/>
            <a:ext cx="1719550" cy="1983275"/>
          </a:xfrm>
          <a:custGeom>
            <a:rect b="b" l="l" r="r" t="t"/>
            <a:pathLst>
              <a:path extrusionOk="0" h="79331" w="68782">
                <a:moveTo>
                  <a:pt x="38732" y="79331"/>
                </a:moveTo>
                <a:cubicBezTo>
                  <a:pt x="32355" y="76359"/>
                  <a:pt x="-4539" y="74723"/>
                  <a:pt x="469" y="61501"/>
                </a:cubicBezTo>
                <a:cubicBezTo>
                  <a:pt x="5477" y="48279"/>
                  <a:pt x="57397" y="10250"/>
                  <a:pt x="68782" y="0"/>
                </a:cubicBezTo>
              </a:path>
            </a:pathLst>
          </a:custGeom>
          <a:noFill/>
          <a:ln cap="flat" cmpd="sng" w="28575">
            <a:solidFill>
              <a:srgbClr val="000000"/>
            </a:solidFill>
            <a:prstDash val="solid"/>
            <a:round/>
            <a:headEnd len="med" w="med" type="none"/>
            <a:tailEnd len="med" w="med" type="triangle"/>
          </a:ln>
        </p:spPr>
      </p:sp>
      <p:sp>
        <p:nvSpPr>
          <p:cNvPr id="2373" name="Google Shape;2373;p185"/>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79" name="Google Shape;2379;p186"/>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“Unrolled” layer.</a:t>
            </a:r>
            <a:endParaRPr sz="3000">
              <a:solidFill>
                <a:srgbClr val="434343"/>
              </a:solidFill>
              <a:latin typeface="Montserrat"/>
              <a:ea typeface="Montserrat"/>
              <a:cs typeface="Montserrat"/>
              <a:sym typeface="Montserrat"/>
            </a:endParaRPr>
          </a:p>
        </p:txBody>
      </p:sp>
      <p:pic>
        <p:nvPicPr>
          <p:cNvPr descr="watermark.jpg" id="2380" name="Google Shape;238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382" name="Google Shape;2382;p186"/>
          <p:cNvCxnSpPr/>
          <p:nvPr/>
        </p:nvCxnSpPr>
        <p:spPr>
          <a:xfrm rot="10800000">
            <a:off x="3080675" y="21633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3" name="Google Shape;2383;p186"/>
          <p:cNvCxnSpPr>
            <a:endCxn id="2384" idx="4"/>
          </p:cNvCxnSpPr>
          <p:nvPr/>
        </p:nvCxnSpPr>
        <p:spPr>
          <a:xfrm rot="10800000">
            <a:off x="3083075" y="3525350"/>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5" name="Google Shape;2385;p186"/>
          <p:cNvSpPr txBox="1"/>
          <p:nvPr/>
        </p:nvSpPr>
        <p:spPr>
          <a:xfrm>
            <a:off x="2619875" y="42067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t=0</a:t>
            </a:r>
            <a:endParaRPr b="1">
              <a:latin typeface="Montserrat"/>
              <a:ea typeface="Montserrat"/>
              <a:cs typeface="Montserrat"/>
              <a:sym typeface="Montserrat"/>
            </a:endParaRPr>
          </a:p>
        </p:txBody>
      </p:sp>
      <p:sp>
        <p:nvSpPr>
          <p:cNvPr id="2386" name="Google Shape;2386;p186"/>
          <p:cNvSpPr txBox="1"/>
          <p:nvPr/>
        </p:nvSpPr>
        <p:spPr>
          <a:xfrm>
            <a:off x="2638025" y="16865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t=0</a:t>
            </a:r>
            <a:endParaRPr b="1">
              <a:latin typeface="Montserrat"/>
              <a:ea typeface="Montserrat"/>
              <a:cs typeface="Montserrat"/>
              <a:sym typeface="Montserrat"/>
            </a:endParaRPr>
          </a:p>
        </p:txBody>
      </p:sp>
      <p:cxnSp>
        <p:nvCxnSpPr>
          <p:cNvPr id="2387" name="Google Shape;2387;p186"/>
          <p:cNvCxnSpPr/>
          <p:nvPr/>
        </p:nvCxnSpPr>
        <p:spPr>
          <a:xfrm rot="10800000">
            <a:off x="499857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8" name="Google Shape;2388;p186"/>
          <p:cNvCxnSpPr/>
          <p:nvPr/>
        </p:nvCxnSpPr>
        <p:spPr>
          <a:xfrm rot="10800000">
            <a:off x="500097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9" name="Google Shape;2389;p186"/>
          <p:cNvSpPr txBox="1"/>
          <p:nvPr/>
        </p:nvSpPr>
        <p:spPr>
          <a:xfrm>
            <a:off x="453777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cxnSp>
        <p:nvCxnSpPr>
          <p:cNvPr id="2390" name="Google Shape;2390;p186"/>
          <p:cNvCxnSpPr/>
          <p:nvPr/>
        </p:nvCxnSpPr>
        <p:spPr>
          <a:xfrm rot="10800000">
            <a:off x="702662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91" name="Google Shape;2391;p186"/>
          <p:cNvCxnSpPr/>
          <p:nvPr/>
        </p:nvCxnSpPr>
        <p:spPr>
          <a:xfrm rot="10800000">
            <a:off x="702902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92" name="Google Shape;2392;p186"/>
          <p:cNvSpPr txBox="1"/>
          <p:nvPr/>
        </p:nvSpPr>
        <p:spPr>
          <a:xfrm>
            <a:off x="656582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t+2</a:t>
            </a:r>
            <a:endParaRPr b="1">
              <a:latin typeface="Montserrat"/>
              <a:ea typeface="Montserrat"/>
              <a:cs typeface="Montserrat"/>
              <a:sym typeface="Montserrat"/>
            </a:endParaRPr>
          </a:p>
        </p:txBody>
      </p:sp>
      <p:sp>
        <p:nvSpPr>
          <p:cNvPr id="2393" name="Google Shape;2393;p186"/>
          <p:cNvSpPr txBox="1"/>
          <p:nvPr/>
        </p:nvSpPr>
        <p:spPr>
          <a:xfrm>
            <a:off x="45547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394" name="Google Shape;2394;p186"/>
          <p:cNvSpPr txBox="1"/>
          <p:nvPr/>
        </p:nvSpPr>
        <p:spPr>
          <a:xfrm>
            <a:off x="65658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t+2</a:t>
            </a:r>
            <a:endParaRPr b="1">
              <a:latin typeface="Montserrat"/>
              <a:ea typeface="Montserrat"/>
              <a:cs typeface="Montserrat"/>
              <a:sym typeface="Montserrat"/>
            </a:endParaRPr>
          </a:p>
        </p:txBody>
      </p:sp>
      <p:cxnSp>
        <p:nvCxnSpPr>
          <p:cNvPr id="2395" name="Google Shape;2395;p186"/>
          <p:cNvCxnSpPr>
            <a:endCxn id="2396" idx="3"/>
          </p:cNvCxnSpPr>
          <p:nvPr/>
        </p:nvCxnSpPr>
        <p:spPr>
          <a:xfrm>
            <a:off x="3701125" y="27769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7" name="Google Shape;2397;p186"/>
          <p:cNvCxnSpPr/>
          <p:nvPr/>
        </p:nvCxnSpPr>
        <p:spPr>
          <a:xfrm>
            <a:off x="5604918" y="28196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8" name="Google Shape;2398;p186"/>
          <p:cNvCxnSpPr/>
          <p:nvPr/>
        </p:nvCxnSpPr>
        <p:spPr>
          <a:xfrm>
            <a:off x="7547293" y="28040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2399" name="Google Shape;2399;p186"/>
          <p:cNvSpPr txBox="1"/>
          <p:nvPr/>
        </p:nvSpPr>
        <p:spPr>
          <a:xfrm>
            <a:off x="2700400" y="4617675"/>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
        <p:nvSpPr>
          <p:cNvPr id="2400" name="Google Shape;2400;p186"/>
          <p:cNvSpPr/>
          <p:nvPr/>
        </p:nvSpPr>
        <p:spPr>
          <a:xfrm>
            <a:off x="2549225" y="26514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6"/>
          <p:cNvSpPr/>
          <p:nvPr/>
        </p:nvSpPr>
        <p:spPr>
          <a:xfrm>
            <a:off x="4430075" y="2681375"/>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6"/>
          <p:cNvSpPr/>
          <p:nvPr/>
        </p:nvSpPr>
        <p:spPr>
          <a:xfrm>
            <a:off x="6405500" y="27341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6"/>
          <p:cNvSpPr/>
          <p:nvPr/>
        </p:nvSpPr>
        <p:spPr>
          <a:xfrm>
            <a:off x="2638025" y="294346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6"/>
          <p:cNvSpPr/>
          <p:nvPr/>
        </p:nvSpPr>
        <p:spPr>
          <a:xfrm>
            <a:off x="2994875"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6"/>
          <p:cNvSpPr/>
          <p:nvPr/>
        </p:nvSpPr>
        <p:spPr>
          <a:xfrm>
            <a:off x="3348000"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6"/>
          <p:cNvSpPr/>
          <p:nvPr/>
        </p:nvSpPr>
        <p:spPr>
          <a:xfrm>
            <a:off x="4502575" y="297011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6"/>
          <p:cNvSpPr/>
          <p:nvPr/>
        </p:nvSpPr>
        <p:spPr>
          <a:xfrm>
            <a:off x="4859425"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6"/>
          <p:cNvSpPr/>
          <p:nvPr/>
        </p:nvSpPr>
        <p:spPr>
          <a:xfrm>
            <a:off x="5212550"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6"/>
          <p:cNvSpPr/>
          <p:nvPr/>
        </p:nvSpPr>
        <p:spPr>
          <a:xfrm>
            <a:off x="6518725" y="2970100"/>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6"/>
          <p:cNvSpPr/>
          <p:nvPr/>
        </p:nvSpPr>
        <p:spPr>
          <a:xfrm>
            <a:off x="6875575"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6"/>
          <p:cNvSpPr/>
          <p:nvPr/>
        </p:nvSpPr>
        <p:spPr>
          <a:xfrm>
            <a:off x="7228700"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2" name="Google Shape;2412;p186"/>
          <p:cNvCxnSpPr/>
          <p:nvPr/>
        </p:nvCxnSpPr>
        <p:spPr>
          <a:xfrm>
            <a:off x="3891800" y="4972438"/>
            <a:ext cx="4407300" cy="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18" name="Google Shape;2418;p18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very flexible in their inputs and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a few examples.</a:t>
            </a:r>
            <a:endParaRPr sz="3000">
              <a:solidFill>
                <a:srgbClr val="434343"/>
              </a:solidFill>
              <a:latin typeface="Montserrat"/>
              <a:ea typeface="Montserrat"/>
              <a:cs typeface="Montserrat"/>
              <a:sym typeface="Montserrat"/>
            </a:endParaRPr>
          </a:p>
        </p:txBody>
      </p:sp>
      <p:pic>
        <p:nvPicPr>
          <p:cNvPr descr="watermark.jpg" id="2419" name="Google Shape;2419;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0" name="Google Shape;2420;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188"/>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Sequence (Many to Many)</a:t>
            </a:r>
            <a:endParaRPr sz="3000">
              <a:solidFill>
                <a:srgbClr val="434343"/>
              </a:solidFill>
              <a:latin typeface="Montserrat"/>
              <a:ea typeface="Montserrat"/>
              <a:cs typeface="Montserrat"/>
              <a:sym typeface="Montserrat"/>
            </a:endParaRPr>
          </a:p>
        </p:txBody>
      </p:sp>
      <p:pic>
        <p:nvPicPr>
          <p:cNvPr descr="watermark.jpg" id="2427" name="Google Shape;2427;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188"/>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188"/>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1" name="Google Shape;2431;p188"/>
          <p:cNvCxnSpPr>
            <a:endCxn id="2429"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2" name="Google Shape;2432;p188"/>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33" name="Google Shape;2433;p188"/>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34" name="Google Shape;2434;p188"/>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35" name="Google Shape;2435;p188"/>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188"/>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7" name="Google Shape;2437;p188"/>
          <p:cNvCxnSpPr>
            <a:endCxn id="2435"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8" name="Google Shape;2438;p188"/>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39" name="Google Shape;2439;p188"/>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40" name="Google Shape;2440;p188"/>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1" name="Google Shape;2441;p188"/>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88"/>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3" name="Google Shape;2443;p188"/>
          <p:cNvCxnSpPr>
            <a:endCxn id="2441"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44" name="Google Shape;2444;p188"/>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45" name="Google Shape;2445;p188"/>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46" name="Google Shape;2446;p188"/>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7" name="Google Shape;2447;p188"/>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88"/>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9" name="Google Shape;2449;p188"/>
          <p:cNvCxnSpPr>
            <a:endCxn id="2447"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188"/>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51" name="Google Shape;2451;p188"/>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52" name="Google Shape;2452;p188"/>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53" name="Google Shape;2453;p188"/>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88"/>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55" name="Google Shape;2455;p188"/>
          <p:cNvCxnSpPr>
            <a:endCxn id="2453"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6" name="Google Shape;2456;p188"/>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57" name="Google Shape;2457;p188"/>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3" name="Google Shape;2463;p189"/>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the next 5</a:t>
            </a:r>
            <a:endParaRPr sz="3000">
              <a:solidFill>
                <a:srgbClr val="434343"/>
              </a:solidFill>
              <a:latin typeface="Montserrat"/>
              <a:ea typeface="Montserrat"/>
              <a:cs typeface="Montserrat"/>
              <a:sym typeface="Montserrat"/>
            </a:endParaRPr>
          </a:p>
        </p:txBody>
      </p:sp>
      <p:pic>
        <p:nvPicPr>
          <p:cNvPr descr="watermark.jpg" id="2464" name="Google Shape;246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5" name="Google Shape;246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6" name="Google Shape;2466;p189"/>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7" name="Google Shape;2467;p189"/>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68" name="Google Shape;2468;p189"/>
          <p:cNvCxnSpPr>
            <a:endCxn id="2466"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69" name="Google Shape;2469;p189"/>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70" name="Google Shape;2470;p189"/>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71" name="Google Shape;2471;p189"/>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2" name="Google Shape;2472;p189"/>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89"/>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74" name="Google Shape;2474;p189"/>
          <p:cNvCxnSpPr>
            <a:endCxn id="2472"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75" name="Google Shape;2475;p189"/>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76" name="Google Shape;2476;p189"/>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77" name="Google Shape;2477;p189"/>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8" name="Google Shape;2478;p189"/>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89"/>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0" name="Google Shape;2480;p189"/>
          <p:cNvCxnSpPr>
            <a:endCxn id="2478"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1" name="Google Shape;2481;p189"/>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82" name="Google Shape;2482;p189"/>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83" name="Google Shape;2483;p189"/>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84" name="Google Shape;2484;p189"/>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189"/>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6" name="Google Shape;2486;p189"/>
          <p:cNvCxnSpPr>
            <a:endCxn id="2484"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7" name="Google Shape;2487;p189"/>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88" name="Google Shape;2488;p189"/>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89" name="Google Shape;2489;p189"/>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90" name="Google Shape;2490;p189"/>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1" name="Google Shape;2491;p189"/>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92" name="Google Shape;2492;p189"/>
          <p:cNvCxnSpPr>
            <a:endCxn id="2490"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93" name="Google Shape;2493;p189"/>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94" name="Google Shape;2494;p189"/>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0" name="Google Shape;2500;p190"/>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Vector (Many to One)</a:t>
            </a:r>
            <a:endParaRPr sz="3000">
              <a:solidFill>
                <a:srgbClr val="434343"/>
              </a:solidFill>
              <a:latin typeface="Montserrat"/>
              <a:ea typeface="Montserrat"/>
              <a:cs typeface="Montserrat"/>
              <a:sym typeface="Montserrat"/>
            </a:endParaRPr>
          </a:p>
        </p:txBody>
      </p:sp>
      <p:pic>
        <p:nvPicPr>
          <p:cNvPr descr="watermark.jpg" id="2501" name="Google Shape;2501;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2" name="Google Shape;2502;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3" name="Google Shape;2503;p190"/>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90"/>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05" name="Google Shape;2505;p190"/>
          <p:cNvCxnSpPr>
            <a:endCxn id="2503"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06" name="Google Shape;2506;p190"/>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07" name="Google Shape;2507;p190"/>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08" name="Google Shape;2508;p190"/>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09" name="Google Shape;2509;p190"/>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0" name="Google Shape;2510;p190"/>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1" name="Google Shape;2511;p190"/>
          <p:cNvCxnSpPr>
            <a:endCxn id="2509"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2" name="Google Shape;2512;p190"/>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13" name="Google Shape;2513;p190"/>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14" name="Google Shape;2514;p190"/>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15" name="Google Shape;2515;p190"/>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190"/>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7" name="Google Shape;2517;p190"/>
          <p:cNvCxnSpPr>
            <a:endCxn id="2515"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8" name="Google Shape;2518;p190"/>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19" name="Google Shape;2519;p190"/>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20" name="Google Shape;2520;p190"/>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1" name="Google Shape;2521;p190"/>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90"/>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23" name="Google Shape;2523;p190"/>
          <p:cNvCxnSpPr>
            <a:endCxn id="2521"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24" name="Google Shape;2524;p190"/>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25" name="Google Shape;2525;p190"/>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26" name="Google Shape;2526;p190"/>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7" name="Google Shape;2527;p190"/>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8" name="Google Shape;2528;p190"/>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29" name="Google Shape;2529;p190"/>
          <p:cNvCxnSpPr>
            <a:endCxn id="2527"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30" name="Google Shape;2530;p190"/>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31" name="Google Shape;2531;p190"/>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37" name="Google Shape;2537;p191"/>
          <p:cNvSpPr txBox="1"/>
          <p:nvPr>
            <p:ph idx="1" type="body"/>
          </p:nvPr>
        </p:nvSpPr>
        <p:spPr>
          <a:xfrm>
            <a:off x="331725" y="1152475"/>
            <a:ext cx="88122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next word</a:t>
            </a:r>
            <a:endParaRPr sz="3000">
              <a:solidFill>
                <a:srgbClr val="434343"/>
              </a:solidFill>
              <a:latin typeface="Montserrat"/>
              <a:ea typeface="Montserrat"/>
              <a:cs typeface="Montserrat"/>
              <a:sym typeface="Montserrat"/>
            </a:endParaRPr>
          </a:p>
        </p:txBody>
      </p:sp>
      <p:pic>
        <p:nvPicPr>
          <p:cNvPr descr="watermark.jpg" id="2538" name="Google Shape;2538;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39" name="Google Shape;2539;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0" name="Google Shape;2540;p191"/>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1" name="Google Shape;2541;p191"/>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2" name="Google Shape;2542;p191"/>
          <p:cNvCxnSpPr>
            <a:endCxn id="2540"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3" name="Google Shape;2543;p191"/>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44" name="Google Shape;2544;p191"/>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45" name="Google Shape;2545;p191"/>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46" name="Google Shape;2546;p191"/>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191"/>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8" name="Google Shape;2548;p191"/>
          <p:cNvCxnSpPr>
            <a:endCxn id="2546"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9" name="Google Shape;2549;p191"/>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50" name="Google Shape;2550;p191"/>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51" name="Google Shape;2551;p191"/>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2" name="Google Shape;2552;p191"/>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3" name="Google Shape;2553;p191"/>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54" name="Google Shape;2554;p191"/>
          <p:cNvCxnSpPr>
            <a:endCxn id="2552"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55" name="Google Shape;2555;p191"/>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56" name="Google Shape;2556;p191"/>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57" name="Google Shape;2557;p191"/>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8" name="Google Shape;2558;p191"/>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91"/>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60" name="Google Shape;2560;p191"/>
          <p:cNvCxnSpPr>
            <a:endCxn id="2558"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1" name="Google Shape;2561;p191"/>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62" name="Google Shape;2562;p191"/>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63" name="Google Shape;2563;p191"/>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64" name="Google Shape;2564;p191"/>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91"/>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66" name="Google Shape;2566;p191"/>
          <p:cNvCxnSpPr>
            <a:endCxn id="2564"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7" name="Google Shape;2567;p191"/>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68" name="Google Shape;2568;p191"/>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00" name="Google Shape;200;p3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01" name="Google Shape;201;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 name="Google Shape;202;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3" name="Google Shape;203;p30"/>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204" name="Google Shape;204;p30"/>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205" name="Google Shape;205;p30"/>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206" name="Google Shape;206;p30"/>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207" name="Google Shape;207;p3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74" name="Google Shape;2574;p192"/>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to Sequence (One to Many)</a:t>
            </a:r>
            <a:endParaRPr sz="3000">
              <a:solidFill>
                <a:srgbClr val="434343"/>
              </a:solidFill>
              <a:latin typeface="Montserrat"/>
              <a:ea typeface="Montserrat"/>
              <a:cs typeface="Montserrat"/>
              <a:sym typeface="Montserrat"/>
            </a:endParaRPr>
          </a:p>
        </p:txBody>
      </p:sp>
      <p:pic>
        <p:nvPicPr>
          <p:cNvPr descr="watermark.jpg" id="2575" name="Google Shape;2575;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6" name="Google Shape;2576;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7" name="Google Shape;2577;p192"/>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8" name="Google Shape;2578;p192"/>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79" name="Google Shape;2579;p192"/>
          <p:cNvCxnSpPr>
            <a:endCxn id="2577"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80" name="Google Shape;2580;p192"/>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581" name="Google Shape;2581;p192"/>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82" name="Google Shape;2582;p192"/>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3" name="Google Shape;2583;p192"/>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192"/>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85" name="Google Shape;2585;p192"/>
          <p:cNvCxnSpPr>
            <a:endCxn id="2583"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86" name="Google Shape;2586;p192"/>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587" name="Google Shape;2587;p192"/>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88" name="Google Shape;2588;p192"/>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9" name="Google Shape;2589;p192"/>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92"/>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1" name="Google Shape;2591;p192"/>
          <p:cNvCxnSpPr>
            <a:endCxn id="2589"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2" name="Google Shape;2592;p192"/>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593" name="Google Shape;2593;p192"/>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94" name="Google Shape;2594;p192"/>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95" name="Google Shape;2595;p192"/>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6" name="Google Shape;2596;p192"/>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7" name="Google Shape;2597;p192"/>
          <p:cNvCxnSpPr>
            <a:endCxn id="2595"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8" name="Google Shape;2598;p192"/>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599" name="Google Shape;2599;p192"/>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00" name="Google Shape;2600;p192"/>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01" name="Google Shape;2601;p192"/>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192"/>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03" name="Google Shape;2603;p192"/>
          <p:cNvCxnSpPr>
            <a:endCxn id="2601"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04" name="Google Shape;2604;p192"/>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05" name="Google Shape;2605;p192"/>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11" name="Google Shape;2611;p193"/>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1 word predict the next 5 words</a:t>
            </a:r>
            <a:endParaRPr sz="3000">
              <a:solidFill>
                <a:srgbClr val="434343"/>
              </a:solidFill>
              <a:latin typeface="Montserrat"/>
              <a:ea typeface="Montserrat"/>
              <a:cs typeface="Montserrat"/>
              <a:sym typeface="Montserrat"/>
            </a:endParaRPr>
          </a:p>
        </p:txBody>
      </p:sp>
      <p:pic>
        <p:nvPicPr>
          <p:cNvPr descr="watermark.jpg" id="2612" name="Google Shape;2612;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13" name="Google Shape;2613;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14" name="Google Shape;2614;p193"/>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5" name="Google Shape;2615;p193"/>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16" name="Google Shape;2616;p193"/>
          <p:cNvCxnSpPr>
            <a:endCxn id="2614"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617" name="Google Shape;2617;p193"/>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618" name="Google Shape;2618;p193"/>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619" name="Google Shape;2619;p193"/>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0" name="Google Shape;2620;p193"/>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1" name="Google Shape;2621;p193"/>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2" name="Google Shape;2622;p193"/>
          <p:cNvCxnSpPr>
            <a:endCxn id="2620"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3" name="Google Shape;2623;p193"/>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624" name="Google Shape;2624;p193"/>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25" name="Google Shape;2625;p193"/>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6" name="Google Shape;2626;p193"/>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7" name="Google Shape;2627;p193"/>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8" name="Google Shape;2628;p193"/>
          <p:cNvCxnSpPr>
            <a:endCxn id="2626"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9" name="Google Shape;2629;p193"/>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630" name="Google Shape;2630;p193"/>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1" name="Google Shape;2631;p193"/>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2" name="Google Shape;2632;p193"/>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3" name="Google Shape;2633;p193"/>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34" name="Google Shape;2634;p193"/>
          <p:cNvCxnSpPr>
            <a:endCxn id="2632"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35" name="Google Shape;2635;p193"/>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636" name="Google Shape;2636;p193"/>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7" name="Google Shape;2637;p193"/>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8" name="Google Shape;2638;p193"/>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9" name="Google Shape;2639;p193"/>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40" name="Google Shape;2640;p193"/>
          <p:cNvCxnSpPr>
            <a:endCxn id="2638"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41" name="Google Shape;2641;p193"/>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42" name="Google Shape;2642;p193"/>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48" name="Google Shape;2648;p19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basic RNN has a major disadvantage, we only really “remember” the previous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great it we could keep track of longer history, not just short term history.</a:t>
            </a:r>
            <a:endParaRPr sz="3000">
              <a:solidFill>
                <a:srgbClr val="434343"/>
              </a:solidFill>
              <a:latin typeface="Montserrat"/>
              <a:ea typeface="Montserrat"/>
              <a:cs typeface="Montserrat"/>
              <a:sym typeface="Montserrat"/>
            </a:endParaRPr>
          </a:p>
        </p:txBody>
      </p:sp>
      <p:pic>
        <p:nvPicPr>
          <p:cNvPr descr="watermark.jpg" id="2649" name="Google Shape;2649;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0" name="Google Shape;2650;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6" name="Google Shape;2656;p19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that arises during training is the “vanishing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vanishing gradients in more detail before moving on to discussing LSTM (Long Short Term Memory Units). </a:t>
            </a:r>
            <a:endParaRPr sz="3000">
              <a:solidFill>
                <a:srgbClr val="434343"/>
              </a:solidFill>
              <a:latin typeface="Montserrat"/>
              <a:ea typeface="Montserrat"/>
              <a:cs typeface="Montserrat"/>
              <a:sym typeface="Montserrat"/>
            </a:endParaRPr>
          </a:p>
        </p:txBody>
      </p:sp>
      <p:pic>
        <p:nvPicPr>
          <p:cNvPr descr="watermark.jpg" id="2657" name="Google Shape;2657;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8" name="Google Shape;2658;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Exploding and Vanishing Gradients</a:t>
            </a:r>
            <a:endParaRPr b="1">
              <a:latin typeface="Montserrat"/>
              <a:ea typeface="Montserrat"/>
              <a:cs typeface="Montserrat"/>
              <a:sym typeface="Montserrat"/>
            </a:endParaRPr>
          </a:p>
        </p:txBody>
      </p:sp>
      <p:pic>
        <p:nvPicPr>
          <p:cNvPr descr="watermark.jpg" id="2664" name="Google Shape;2664;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5" name="Google Shape;2665;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1" name="Google Shape;2671;p19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our networks grow deeper and more complex, we have 2 issues arise: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Exploding Gradients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Vanishing Gradients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the gradient is used in our calculation to adjust weights and biases in our network.</a:t>
            </a:r>
            <a:endParaRPr sz="3000">
              <a:solidFill>
                <a:srgbClr val="434343"/>
              </a:solidFill>
              <a:latin typeface="Montserrat"/>
              <a:ea typeface="Montserrat"/>
              <a:cs typeface="Montserrat"/>
              <a:sym typeface="Montserrat"/>
            </a:endParaRPr>
          </a:p>
        </p:txBody>
      </p:sp>
      <p:pic>
        <p:nvPicPr>
          <p:cNvPr descr="watermark.jpg" id="2672" name="Google Shape;2672;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73" name="Google Shape;2673;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9" name="Google Shape;2679;p198"/>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think about a network.</a:t>
            </a:r>
            <a:endParaRPr sz="3000">
              <a:solidFill>
                <a:srgbClr val="434343"/>
              </a:solidFill>
              <a:latin typeface="Montserrat"/>
              <a:ea typeface="Montserrat"/>
              <a:cs typeface="Montserrat"/>
              <a:sym typeface="Montserrat"/>
            </a:endParaRPr>
          </a:p>
        </p:txBody>
      </p:sp>
      <p:pic>
        <p:nvPicPr>
          <p:cNvPr descr="watermark.jpg" id="2680" name="Google Shape;2680;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1" name="Google Shape;2681;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198"/>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8"/>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8"/>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198"/>
          <p:cNvCxnSpPr>
            <a:endCxn id="2683"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686" name="Google Shape;2686;p198"/>
          <p:cNvCxnSpPr>
            <a:endCxn id="2682"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687" name="Google Shape;2687;p198"/>
          <p:cNvCxnSpPr>
            <a:stCxn id="2688" idx="5"/>
            <a:endCxn id="2684"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689" name="Google Shape;2689;p198"/>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690" name="Google Shape;2690;p198"/>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691" name="Google Shape;2691;p198"/>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692" name="Google Shape;2692;p198"/>
          <p:cNvCxnSpPr>
            <a:endCxn id="2682"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693" name="Google Shape;2693;p198"/>
          <p:cNvCxnSpPr>
            <a:stCxn id="2694" idx="5"/>
            <a:endCxn id="2684"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695" name="Google Shape;2695;p198"/>
          <p:cNvCxnSpPr>
            <a:endCxn id="2683"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688" name="Google Shape;2688;p198"/>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8"/>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8"/>
          <p:cNvSpPr/>
          <p:nvPr/>
        </p:nvSpPr>
        <p:spPr>
          <a:xfrm>
            <a:off x="2201888" y="214837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8"/>
          <p:cNvSpPr/>
          <p:nvPr/>
        </p:nvSpPr>
        <p:spPr>
          <a:xfrm>
            <a:off x="2201888" y="284261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8"/>
          <p:cNvSpPr/>
          <p:nvPr/>
        </p:nvSpPr>
        <p:spPr>
          <a:xfrm>
            <a:off x="2201888" y="358209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8"/>
          <p:cNvSpPr/>
          <p:nvPr/>
        </p:nvSpPr>
        <p:spPr>
          <a:xfrm>
            <a:off x="333051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8"/>
          <p:cNvSpPr/>
          <p:nvPr/>
        </p:nvSpPr>
        <p:spPr>
          <a:xfrm>
            <a:off x="333051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1" name="Google Shape;2701;p198"/>
          <p:cNvCxnSpPr>
            <a:stCxn id="2696" idx="6"/>
            <a:endCxn id="2699" idx="2"/>
          </p:cNvCxnSpPr>
          <p:nvPr/>
        </p:nvCxnSpPr>
        <p:spPr>
          <a:xfrm>
            <a:off x="2740388" y="241762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02" name="Google Shape;2702;p198"/>
          <p:cNvCxnSpPr>
            <a:endCxn id="2700" idx="2"/>
          </p:cNvCxnSpPr>
          <p:nvPr/>
        </p:nvCxnSpPr>
        <p:spPr>
          <a:xfrm>
            <a:off x="2740413" y="243765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03" name="Google Shape;2703;p198"/>
          <p:cNvCxnSpPr>
            <a:endCxn id="2699" idx="2"/>
          </p:cNvCxnSpPr>
          <p:nvPr/>
        </p:nvCxnSpPr>
        <p:spPr>
          <a:xfrm flipH="1" rot="10800000">
            <a:off x="2740413" y="277835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04" name="Google Shape;2704;p198"/>
          <p:cNvCxnSpPr>
            <a:endCxn id="2700" idx="2"/>
          </p:cNvCxnSpPr>
          <p:nvPr/>
        </p:nvCxnSpPr>
        <p:spPr>
          <a:xfrm>
            <a:off x="2740413" y="312825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05" name="Google Shape;2705;p198"/>
          <p:cNvCxnSpPr>
            <a:endCxn id="2699" idx="2"/>
          </p:cNvCxnSpPr>
          <p:nvPr/>
        </p:nvCxnSpPr>
        <p:spPr>
          <a:xfrm flipH="1" rot="10800000">
            <a:off x="2763813" y="277835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06" name="Google Shape;2706;p198"/>
          <p:cNvCxnSpPr>
            <a:endCxn id="2700" idx="2"/>
          </p:cNvCxnSpPr>
          <p:nvPr/>
        </p:nvCxnSpPr>
        <p:spPr>
          <a:xfrm flipH="1" rot="10800000">
            <a:off x="2763813" y="344325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07" name="Google Shape;2707;p198"/>
          <p:cNvSpPr/>
          <p:nvPr/>
        </p:nvSpPr>
        <p:spPr>
          <a:xfrm>
            <a:off x="3952900" y="2977275"/>
            <a:ext cx="5385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8"/>
          <p:cNvSpPr txBox="1"/>
          <p:nvPr/>
        </p:nvSpPr>
        <p:spPr>
          <a:xfrm>
            <a:off x="3330500" y="371052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09" name="Google Shape;2709;p198"/>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8"/>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8"/>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7" name="Google Shape;2717;p199"/>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complex data we need deep networks</a:t>
            </a:r>
            <a:endParaRPr sz="3000">
              <a:solidFill>
                <a:srgbClr val="434343"/>
              </a:solidFill>
              <a:latin typeface="Montserrat"/>
              <a:ea typeface="Montserrat"/>
              <a:cs typeface="Montserrat"/>
              <a:sym typeface="Montserrat"/>
            </a:endParaRPr>
          </a:p>
        </p:txBody>
      </p:sp>
      <p:pic>
        <p:nvPicPr>
          <p:cNvPr descr="watermark.jpg" id="2718" name="Google Shape;2718;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9" name="Google Shape;2719;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0" name="Google Shape;2720;p199"/>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9"/>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9"/>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3" name="Google Shape;2723;p199"/>
          <p:cNvCxnSpPr>
            <a:endCxn id="2721"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724" name="Google Shape;2724;p199"/>
          <p:cNvCxnSpPr>
            <a:endCxn id="2720"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725" name="Google Shape;2725;p199"/>
          <p:cNvCxnSpPr>
            <a:stCxn id="2726" idx="5"/>
            <a:endCxn id="2722"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727" name="Google Shape;2727;p199"/>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728" name="Google Shape;2728;p199"/>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729" name="Google Shape;2729;p199"/>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730" name="Google Shape;2730;p199"/>
          <p:cNvCxnSpPr>
            <a:endCxn id="2720"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731" name="Google Shape;2731;p199"/>
          <p:cNvCxnSpPr>
            <a:stCxn id="2732" idx="5"/>
            <a:endCxn id="2722"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733" name="Google Shape;2733;p199"/>
          <p:cNvCxnSpPr>
            <a:endCxn id="2721"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726" name="Google Shape;2726;p199"/>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9"/>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9"/>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9"/>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9"/>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9"/>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9"/>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9" name="Google Shape;2739;p199"/>
          <p:cNvCxnSpPr>
            <a:stCxn id="2734" idx="6"/>
            <a:endCxn id="2737" idx="2"/>
          </p:cNvCxnSpPr>
          <p:nvPr/>
        </p:nvCxnSpPr>
        <p:spPr>
          <a:xfrm>
            <a:off x="850188" y="238667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40" name="Google Shape;2740;p199"/>
          <p:cNvCxnSpPr>
            <a:endCxn id="2738" idx="2"/>
          </p:cNvCxnSpPr>
          <p:nvPr/>
        </p:nvCxnSpPr>
        <p:spPr>
          <a:xfrm>
            <a:off x="850213" y="240670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41" name="Google Shape;2741;p199"/>
          <p:cNvCxnSpPr>
            <a:endCxn id="2737" idx="2"/>
          </p:cNvCxnSpPr>
          <p:nvPr/>
        </p:nvCxnSpPr>
        <p:spPr>
          <a:xfrm flipH="1" rot="10800000">
            <a:off x="850213" y="274740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42" name="Google Shape;2742;p199"/>
          <p:cNvCxnSpPr>
            <a:endCxn id="2738" idx="2"/>
          </p:cNvCxnSpPr>
          <p:nvPr/>
        </p:nvCxnSpPr>
        <p:spPr>
          <a:xfrm>
            <a:off x="850213" y="309730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43" name="Google Shape;2743;p199"/>
          <p:cNvCxnSpPr>
            <a:endCxn id="2737" idx="2"/>
          </p:cNvCxnSpPr>
          <p:nvPr/>
        </p:nvCxnSpPr>
        <p:spPr>
          <a:xfrm flipH="1" rot="10800000">
            <a:off x="873613" y="274740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44" name="Google Shape;2744;p199"/>
          <p:cNvCxnSpPr>
            <a:endCxn id="2738" idx="2"/>
          </p:cNvCxnSpPr>
          <p:nvPr/>
        </p:nvCxnSpPr>
        <p:spPr>
          <a:xfrm flipH="1" rot="10800000">
            <a:off x="873613" y="341230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45" name="Google Shape;2745;p199"/>
          <p:cNvSpPr/>
          <p:nvPr/>
        </p:nvSpPr>
        <p:spPr>
          <a:xfrm>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9"/>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47" name="Google Shape;2747;p199"/>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9"/>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9"/>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9"/>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9"/>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9"/>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9"/>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9"/>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9"/>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1" name="Google Shape;2761;p200"/>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Issues can arise during backpropagation</a:t>
            </a:r>
            <a:endParaRPr sz="3000">
              <a:solidFill>
                <a:srgbClr val="434343"/>
              </a:solidFill>
              <a:latin typeface="Montserrat"/>
              <a:ea typeface="Montserrat"/>
              <a:cs typeface="Montserrat"/>
              <a:sym typeface="Montserrat"/>
            </a:endParaRPr>
          </a:p>
        </p:txBody>
      </p:sp>
      <p:pic>
        <p:nvPicPr>
          <p:cNvPr descr="watermark.jpg" id="2762" name="Google Shape;276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3" name="Google Shape;276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00"/>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0"/>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0"/>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200"/>
          <p:cNvCxnSpPr>
            <a:stCxn id="2768" idx="6"/>
            <a:endCxn id="2765" idx="2"/>
          </p:cNvCxnSpPr>
          <p:nvPr/>
        </p:nvCxnSpPr>
        <p:spPr>
          <a:xfrm>
            <a:off x="5052363" y="2778353"/>
            <a:ext cx="1384200" cy="389400"/>
          </a:xfrm>
          <a:prstGeom prst="straightConnector1">
            <a:avLst/>
          </a:prstGeom>
          <a:noFill/>
          <a:ln cap="flat" cmpd="sng" w="28575">
            <a:solidFill>
              <a:srgbClr val="595959"/>
            </a:solidFill>
            <a:prstDash val="dot"/>
            <a:round/>
            <a:headEnd len="med" w="med" type="triangle"/>
            <a:tailEnd len="med" w="med" type="none"/>
          </a:ln>
        </p:spPr>
      </p:cxnSp>
      <p:cxnSp>
        <p:nvCxnSpPr>
          <p:cNvPr id="2769" name="Google Shape;2769;p200"/>
          <p:cNvCxnSpPr>
            <a:stCxn id="2768" idx="7"/>
            <a:endCxn id="2764" idx="2"/>
          </p:cNvCxnSpPr>
          <p:nvPr/>
        </p:nvCxnSpPr>
        <p:spPr>
          <a:xfrm flipH="1" rot="10800000">
            <a:off x="4973502" y="2296964"/>
            <a:ext cx="1463100" cy="291000"/>
          </a:xfrm>
          <a:prstGeom prst="straightConnector1">
            <a:avLst/>
          </a:prstGeom>
          <a:noFill/>
          <a:ln cap="flat" cmpd="sng" w="28575">
            <a:solidFill>
              <a:srgbClr val="595959"/>
            </a:solidFill>
            <a:prstDash val="dot"/>
            <a:round/>
            <a:headEnd len="med" w="med" type="triangle"/>
            <a:tailEnd len="med" w="med" type="none"/>
          </a:ln>
        </p:spPr>
      </p:cxnSp>
      <p:cxnSp>
        <p:nvCxnSpPr>
          <p:cNvPr id="2770" name="Google Shape;2770;p200"/>
          <p:cNvCxnSpPr>
            <a:stCxn id="2768" idx="5"/>
            <a:endCxn id="2766" idx="1"/>
          </p:cNvCxnSpPr>
          <p:nvPr/>
        </p:nvCxnSpPr>
        <p:spPr>
          <a:xfrm>
            <a:off x="4973502" y="2968741"/>
            <a:ext cx="1548000" cy="1224300"/>
          </a:xfrm>
          <a:prstGeom prst="straightConnector1">
            <a:avLst/>
          </a:prstGeom>
          <a:noFill/>
          <a:ln cap="flat" cmpd="sng" w="28575">
            <a:solidFill>
              <a:srgbClr val="595959"/>
            </a:solidFill>
            <a:prstDash val="dot"/>
            <a:round/>
            <a:headEnd len="med" w="med" type="triangle"/>
            <a:tailEnd len="med" w="med" type="none"/>
          </a:ln>
        </p:spPr>
      </p:cxnSp>
      <p:cxnSp>
        <p:nvCxnSpPr>
          <p:cNvPr id="2771" name="Google Shape;2771;p200"/>
          <p:cNvCxnSpPr>
            <a:stCxn id="2772" idx="7"/>
            <a:endCxn id="2764" idx="2"/>
          </p:cNvCxnSpPr>
          <p:nvPr/>
        </p:nvCxnSpPr>
        <p:spPr>
          <a:xfrm flipH="1" rot="10800000">
            <a:off x="4973502" y="2297063"/>
            <a:ext cx="1463100" cy="955800"/>
          </a:xfrm>
          <a:prstGeom prst="straightConnector1">
            <a:avLst/>
          </a:prstGeom>
          <a:noFill/>
          <a:ln cap="flat" cmpd="sng" w="28575">
            <a:solidFill>
              <a:srgbClr val="595959"/>
            </a:solidFill>
            <a:prstDash val="dot"/>
            <a:round/>
            <a:headEnd len="med" w="med" type="triangle"/>
            <a:tailEnd len="med" w="med" type="none"/>
          </a:ln>
        </p:spPr>
      </p:cxnSp>
      <p:cxnSp>
        <p:nvCxnSpPr>
          <p:cNvPr id="2773" name="Google Shape;2773;p200"/>
          <p:cNvCxnSpPr>
            <a:stCxn id="2772" idx="5"/>
            <a:endCxn id="2766" idx="2"/>
          </p:cNvCxnSpPr>
          <p:nvPr/>
        </p:nvCxnSpPr>
        <p:spPr>
          <a:xfrm>
            <a:off x="4973502" y="3633640"/>
            <a:ext cx="1469100" cy="749700"/>
          </a:xfrm>
          <a:prstGeom prst="straightConnector1">
            <a:avLst/>
          </a:prstGeom>
          <a:noFill/>
          <a:ln cap="flat" cmpd="sng" w="28575">
            <a:solidFill>
              <a:srgbClr val="595959"/>
            </a:solidFill>
            <a:prstDash val="dot"/>
            <a:round/>
            <a:headEnd len="med" w="med" type="triangle"/>
            <a:tailEnd len="med" w="med" type="none"/>
          </a:ln>
        </p:spPr>
      </p:cxnSp>
      <p:cxnSp>
        <p:nvCxnSpPr>
          <p:cNvPr id="2774" name="Google Shape;2774;p200"/>
          <p:cNvCxnSpPr>
            <a:stCxn id="2772" idx="6"/>
            <a:endCxn id="2765" idx="2"/>
          </p:cNvCxnSpPr>
          <p:nvPr/>
        </p:nvCxnSpPr>
        <p:spPr>
          <a:xfrm flipH="1" rot="10800000">
            <a:off x="5052363" y="3167852"/>
            <a:ext cx="1384200" cy="275400"/>
          </a:xfrm>
          <a:prstGeom prst="straightConnector1">
            <a:avLst/>
          </a:prstGeom>
          <a:noFill/>
          <a:ln cap="flat" cmpd="sng" w="28575">
            <a:solidFill>
              <a:srgbClr val="595959"/>
            </a:solidFill>
            <a:prstDash val="dot"/>
            <a:round/>
            <a:headEnd len="med" w="med" type="triangle"/>
            <a:tailEnd len="med" w="med" type="none"/>
          </a:ln>
        </p:spPr>
      </p:cxnSp>
      <p:sp>
        <p:nvSpPr>
          <p:cNvPr id="2768" name="Google Shape;2768;p200"/>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0"/>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0"/>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0"/>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0"/>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0"/>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0"/>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200"/>
          <p:cNvCxnSpPr>
            <a:stCxn id="2775" idx="6"/>
            <a:endCxn id="2778" idx="2"/>
          </p:cNvCxnSpPr>
          <p:nvPr/>
        </p:nvCxnSpPr>
        <p:spPr>
          <a:xfrm>
            <a:off x="850188" y="2386675"/>
            <a:ext cx="590100" cy="360600"/>
          </a:xfrm>
          <a:prstGeom prst="straightConnector1">
            <a:avLst/>
          </a:prstGeom>
          <a:noFill/>
          <a:ln cap="flat" cmpd="sng" w="28575">
            <a:solidFill>
              <a:srgbClr val="595959"/>
            </a:solidFill>
            <a:prstDash val="dot"/>
            <a:round/>
            <a:headEnd len="med" w="med" type="triangle"/>
            <a:tailEnd len="med" w="med" type="none"/>
          </a:ln>
        </p:spPr>
      </p:cxnSp>
      <p:cxnSp>
        <p:nvCxnSpPr>
          <p:cNvPr id="2781" name="Google Shape;2781;p200"/>
          <p:cNvCxnSpPr>
            <a:endCxn id="2779" idx="2"/>
          </p:cNvCxnSpPr>
          <p:nvPr/>
        </p:nvCxnSpPr>
        <p:spPr>
          <a:xfrm>
            <a:off x="850213" y="2406702"/>
            <a:ext cx="590100" cy="1005600"/>
          </a:xfrm>
          <a:prstGeom prst="straightConnector1">
            <a:avLst/>
          </a:prstGeom>
          <a:noFill/>
          <a:ln cap="flat" cmpd="sng" w="28575">
            <a:solidFill>
              <a:srgbClr val="595959"/>
            </a:solidFill>
            <a:prstDash val="dot"/>
            <a:round/>
            <a:headEnd len="med" w="med" type="triangle"/>
            <a:tailEnd len="med" w="med" type="none"/>
          </a:ln>
        </p:spPr>
      </p:cxnSp>
      <p:cxnSp>
        <p:nvCxnSpPr>
          <p:cNvPr id="2782" name="Google Shape;2782;p200"/>
          <p:cNvCxnSpPr>
            <a:endCxn id="2778" idx="2"/>
          </p:cNvCxnSpPr>
          <p:nvPr/>
        </p:nvCxnSpPr>
        <p:spPr>
          <a:xfrm flipH="1" rot="10800000">
            <a:off x="850213" y="2747403"/>
            <a:ext cx="590100" cy="349800"/>
          </a:xfrm>
          <a:prstGeom prst="straightConnector1">
            <a:avLst/>
          </a:prstGeom>
          <a:noFill/>
          <a:ln cap="flat" cmpd="sng" w="28575">
            <a:solidFill>
              <a:srgbClr val="595959"/>
            </a:solidFill>
            <a:prstDash val="dot"/>
            <a:round/>
            <a:headEnd len="med" w="med" type="triangle"/>
            <a:tailEnd len="med" w="med" type="none"/>
          </a:ln>
        </p:spPr>
      </p:cxnSp>
      <p:cxnSp>
        <p:nvCxnSpPr>
          <p:cNvPr id="2783" name="Google Shape;2783;p200"/>
          <p:cNvCxnSpPr>
            <a:endCxn id="2779" idx="2"/>
          </p:cNvCxnSpPr>
          <p:nvPr/>
        </p:nvCxnSpPr>
        <p:spPr>
          <a:xfrm>
            <a:off x="850213" y="3097302"/>
            <a:ext cx="590100" cy="315000"/>
          </a:xfrm>
          <a:prstGeom prst="straightConnector1">
            <a:avLst/>
          </a:prstGeom>
          <a:noFill/>
          <a:ln cap="flat" cmpd="sng" w="28575">
            <a:solidFill>
              <a:srgbClr val="595959"/>
            </a:solidFill>
            <a:prstDash val="dot"/>
            <a:round/>
            <a:headEnd len="med" w="med" type="triangle"/>
            <a:tailEnd len="med" w="med" type="none"/>
          </a:ln>
        </p:spPr>
      </p:cxnSp>
      <p:cxnSp>
        <p:nvCxnSpPr>
          <p:cNvPr id="2784" name="Google Shape;2784;p200"/>
          <p:cNvCxnSpPr>
            <a:endCxn id="2778" idx="2"/>
          </p:cNvCxnSpPr>
          <p:nvPr/>
        </p:nvCxnSpPr>
        <p:spPr>
          <a:xfrm flipH="1" rot="10800000">
            <a:off x="873613" y="2747403"/>
            <a:ext cx="566700" cy="1060500"/>
          </a:xfrm>
          <a:prstGeom prst="straightConnector1">
            <a:avLst/>
          </a:prstGeom>
          <a:noFill/>
          <a:ln cap="flat" cmpd="sng" w="28575">
            <a:solidFill>
              <a:srgbClr val="595959"/>
            </a:solidFill>
            <a:prstDash val="dot"/>
            <a:round/>
            <a:headEnd len="med" w="med" type="triangle"/>
            <a:tailEnd len="med" w="med" type="none"/>
          </a:ln>
        </p:spPr>
      </p:cxnSp>
      <p:cxnSp>
        <p:nvCxnSpPr>
          <p:cNvPr id="2785" name="Google Shape;2785;p200"/>
          <p:cNvCxnSpPr>
            <a:endCxn id="2779" idx="2"/>
          </p:cNvCxnSpPr>
          <p:nvPr/>
        </p:nvCxnSpPr>
        <p:spPr>
          <a:xfrm flipH="1" rot="10800000">
            <a:off x="873613" y="3412302"/>
            <a:ext cx="566700" cy="395700"/>
          </a:xfrm>
          <a:prstGeom prst="straightConnector1">
            <a:avLst/>
          </a:prstGeom>
          <a:noFill/>
          <a:ln cap="flat" cmpd="sng" w="28575">
            <a:solidFill>
              <a:srgbClr val="595959"/>
            </a:solidFill>
            <a:prstDash val="dot"/>
            <a:round/>
            <a:headEnd len="med" w="med" type="triangle"/>
            <a:tailEnd len="med" w="med" type="none"/>
          </a:ln>
        </p:spPr>
      </p:cxnSp>
      <p:sp>
        <p:nvSpPr>
          <p:cNvPr id="2786" name="Google Shape;2786;p200"/>
          <p:cNvSpPr/>
          <p:nvPr/>
        </p:nvSpPr>
        <p:spPr>
          <a:xfrm flipH="1">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0"/>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88" name="Google Shape;2788;p200"/>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0"/>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0"/>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0"/>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0"/>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0"/>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0"/>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0"/>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0"/>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0" name="Shape 2800"/>
        <p:cNvGrpSpPr/>
        <p:nvPr/>
      </p:nvGrpSpPr>
      <p:grpSpPr>
        <a:xfrm>
          <a:off x="0" y="0"/>
          <a:ext cx="0" cy="0"/>
          <a:chOff x="0" y="0"/>
          <a:chExt cx="0" cy="0"/>
        </a:xfrm>
      </p:grpSpPr>
      <p:sp>
        <p:nvSpPr>
          <p:cNvPr id="2801" name="Google Shape;2801;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02" name="Google Shape;2802;p201"/>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goes backwards from the output to the input layer, propagating the error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deeper networks issues can arise from backpropagation, vanishing and exploding gradients!</a:t>
            </a:r>
            <a:endParaRPr sz="3000">
              <a:solidFill>
                <a:srgbClr val="434343"/>
              </a:solidFill>
              <a:latin typeface="Montserrat"/>
              <a:ea typeface="Montserrat"/>
              <a:cs typeface="Montserrat"/>
              <a:sym typeface="Montserrat"/>
            </a:endParaRPr>
          </a:p>
        </p:txBody>
      </p:sp>
      <p:pic>
        <p:nvPicPr>
          <p:cNvPr descr="watermark.jpg" id="2803" name="Google Shape;2803;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4" name="Google Shape;2804;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13" name="Google Shape;213;p3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14" name="Google Shape;21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 name="Google Shape;215;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 name="Google Shape;216;p3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17" name="Google Shape;217;p3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18" name="Google Shape;218;p3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1"/>
          <p:cNvCxnSpPr>
            <a:endCxn id="21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20" name="Google Shape;220;p31"/>
          <p:cNvCxnSpPr>
            <a:endCxn id="21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21" name="Google Shape;221;p3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8" name="Shape 2808"/>
        <p:cNvGrpSpPr/>
        <p:nvPr/>
      </p:nvGrpSpPr>
      <p:grpSpPr>
        <a:xfrm>
          <a:off x="0" y="0"/>
          <a:ext cx="0" cy="0"/>
          <a:chOff x="0" y="0"/>
          <a:chExt cx="0" cy="0"/>
        </a:xfrm>
      </p:grpSpPr>
      <p:sp>
        <p:nvSpPr>
          <p:cNvPr id="2809" name="Google Shape;2809;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0" name="Google Shape;2810;p20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back to the “lower” layers, gradients often get smaller, eventually causing weights to never change at lower levels.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opposite can also occur, gradients explode on the way back, causing issues.</a:t>
            </a:r>
            <a:endParaRPr sz="3000">
              <a:solidFill>
                <a:srgbClr val="434343"/>
              </a:solidFill>
              <a:latin typeface="Montserrat"/>
              <a:ea typeface="Montserrat"/>
              <a:cs typeface="Montserrat"/>
              <a:sym typeface="Montserrat"/>
            </a:endParaRPr>
          </a:p>
        </p:txBody>
      </p:sp>
      <p:pic>
        <p:nvPicPr>
          <p:cNvPr descr="watermark.jpg" id="2811" name="Google Shape;2811;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2" name="Google Shape;2812;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Google Shape;2817;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8" name="Google Shape;2818;p20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why this might occur and how we can fix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in the next lecture we’ll discuss how these issues specifically affect RNN and how to use LSTM and GRU to fix them.</a:t>
            </a:r>
            <a:endParaRPr sz="3000">
              <a:solidFill>
                <a:srgbClr val="434343"/>
              </a:solidFill>
              <a:latin typeface="Montserrat"/>
              <a:ea typeface="Montserrat"/>
              <a:cs typeface="Montserrat"/>
              <a:sym typeface="Montserrat"/>
            </a:endParaRPr>
          </a:p>
        </p:txBody>
      </p:sp>
      <p:pic>
        <p:nvPicPr>
          <p:cNvPr descr="watermark.jpg" id="2819" name="Google Shape;2819;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0" name="Google Shape;2820;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4" name="Shape 2824"/>
        <p:cNvGrpSpPr/>
        <p:nvPr/>
      </p:nvGrpSpPr>
      <p:grpSpPr>
        <a:xfrm>
          <a:off x="0" y="0"/>
          <a:ext cx="0" cy="0"/>
          <a:chOff x="0" y="0"/>
          <a:chExt cx="0" cy="0"/>
        </a:xfrm>
      </p:grpSpPr>
      <p:cxnSp>
        <p:nvCxnSpPr>
          <p:cNvPr id="2825" name="Google Shape;2825;p204"/>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26" name="Google Shape;2826;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27" name="Google Shape;2827;p20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28" name="Google Shape;2828;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9" name="Google Shape;2829;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30" name="Google Shape;2830;p204"/>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31" name="Google Shape;2831;p204"/>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32" name="Google Shape;2832;p204"/>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33" name="Google Shape;2833;p204"/>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34" name="Google Shape;2834;p204"/>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35" name="Google Shape;2835;p204"/>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36" name="Google Shape;2836;p204"/>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37" name="Google Shape;2837;p204"/>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38" name="Google Shape;2838;p204"/>
          <p:cNvPicPr preferRelativeResize="0"/>
          <p:nvPr/>
        </p:nvPicPr>
        <p:blipFill>
          <a:blip r:embed="rId4">
            <a:alphaModFix/>
          </a:blip>
          <a:stretch>
            <a:fillRect/>
          </a:stretch>
        </p:blipFill>
        <p:spPr>
          <a:xfrm>
            <a:off x="6097319" y="2213279"/>
            <a:ext cx="2461806" cy="11999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cxnSp>
        <p:nvCxnSpPr>
          <p:cNvPr id="2843" name="Google Shape;2843;p205"/>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44" name="Google Shape;284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45" name="Google Shape;2845;p20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46" name="Google Shape;2846;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47" name="Google Shape;2847;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48" name="Google Shape;2848;p205"/>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49" name="Google Shape;2849;p205"/>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50" name="Google Shape;2850;p205"/>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51" name="Google Shape;2851;p205"/>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52" name="Google Shape;2852;p205"/>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53" name="Google Shape;2853;p205"/>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54" name="Google Shape;2854;p205"/>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55" name="Google Shape;2855;p205"/>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56" name="Google Shape;2856;p205"/>
          <p:cNvPicPr preferRelativeResize="0"/>
          <p:nvPr/>
        </p:nvPicPr>
        <p:blipFill>
          <a:blip r:embed="rId4">
            <a:alphaModFix/>
          </a:blip>
          <a:stretch>
            <a:fillRect/>
          </a:stretch>
        </p:blipFill>
        <p:spPr>
          <a:xfrm>
            <a:off x="6097319" y="2213279"/>
            <a:ext cx="2461806" cy="1199988"/>
          </a:xfrm>
          <a:prstGeom prst="rect">
            <a:avLst/>
          </a:prstGeom>
          <a:noFill/>
          <a:ln>
            <a:noFill/>
          </a:ln>
        </p:spPr>
      </p:pic>
      <p:cxnSp>
        <p:nvCxnSpPr>
          <p:cNvPr id="2857" name="Google Shape;2857;p205"/>
          <p:cNvCxnSpPr/>
          <p:nvPr/>
        </p:nvCxnSpPr>
        <p:spPr>
          <a:xfrm>
            <a:off x="4687700" y="2143125"/>
            <a:ext cx="1432500" cy="0"/>
          </a:xfrm>
          <a:prstGeom prst="straightConnector1">
            <a:avLst/>
          </a:prstGeom>
          <a:noFill/>
          <a:ln cap="flat" cmpd="sng" w="28575">
            <a:solidFill>
              <a:srgbClr val="38761D"/>
            </a:solidFill>
            <a:prstDash val="dash"/>
            <a:round/>
            <a:headEnd len="med" w="med" type="none"/>
            <a:tailEnd len="med" w="med" type="none"/>
          </a:ln>
        </p:spPr>
      </p:cxnSp>
      <p:cxnSp>
        <p:nvCxnSpPr>
          <p:cNvPr id="2858" name="Google Shape;2858;p205"/>
          <p:cNvCxnSpPr/>
          <p:nvPr/>
        </p:nvCxnSpPr>
        <p:spPr>
          <a:xfrm>
            <a:off x="2717075" y="3714525"/>
            <a:ext cx="989100" cy="0"/>
          </a:xfrm>
          <a:prstGeom prst="straightConnector1">
            <a:avLst/>
          </a:prstGeom>
          <a:noFill/>
          <a:ln cap="flat" cmpd="sng" w="28575">
            <a:solidFill>
              <a:srgbClr val="38761D"/>
            </a:solidFill>
            <a:prstDash val="dash"/>
            <a:round/>
            <a:headEnd len="med" w="med" type="non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sp>
        <p:nvSpPr>
          <p:cNvPr id="2863" name="Google Shape;2863;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64" name="Google Shape;2864;p206"/>
          <p:cNvSpPr txBox="1"/>
          <p:nvPr>
            <p:ph idx="1" type="body"/>
          </p:nvPr>
        </p:nvSpPr>
        <p:spPr>
          <a:xfrm>
            <a:off x="311700" y="1152475"/>
            <a:ext cx="8705100" cy="61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derivative can be much smaller!</a:t>
            </a:r>
            <a:endParaRPr sz="3000">
              <a:solidFill>
                <a:srgbClr val="434343"/>
              </a:solidFill>
              <a:latin typeface="Montserrat"/>
              <a:ea typeface="Montserrat"/>
              <a:cs typeface="Montserrat"/>
              <a:sym typeface="Montserrat"/>
            </a:endParaRPr>
          </a:p>
        </p:txBody>
      </p:sp>
      <p:pic>
        <p:nvPicPr>
          <p:cNvPr descr="watermark.jpg" id="2865" name="Google Shape;2865;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6" name="Google Shape;2866;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67" name="Google Shape;2867;p206"/>
          <p:cNvPicPr preferRelativeResize="0"/>
          <p:nvPr/>
        </p:nvPicPr>
        <p:blipFill>
          <a:blip r:embed="rId4">
            <a:alphaModFix/>
          </a:blip>
          <a:stretch>
            <a:fillRect/>
          </a:stretch>
        </p:blipFill>
        <p:spPr>
          <a:xfrm>
            <a:off x="2239621" y="1790825"/>
            <a:ext cx="4119287" cy="30667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73" name="Google Shape;2873;p20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hidden layers use an activation like the sigmoid function,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small derivatives are multiplied together.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could decrease exponentially as we propagate down to the initial layers.</a:t>
            </a:r>
            <a:endParaRPr sz="3000">
              <a:solidFill>
                <a:srgbClr val="434343"/>
              </a:solidFill>
              <a:latin typeface="Montserrat"/>
              <a:ea typeface="Montserrat"/>
              <a:cs typeface="Montserrat"/>
              <a:sym typeface="Montserrat"/>
            </a:endParaRPr>
          </a:p>
        </p:txBody>
      </p:sp>
      <p:pic>
        <p:nvPicPr>
          <p:cNvPr descr="watermark.jpg" id="2874" name="Google Shape;2874;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5" name="Google Shape;2875;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9" name="Shape 2879"/>
        <p:cNvGrpSpPr/>
        <p:nvPr/>
      </p:nvGrpSpPr>
      <p:grpSpPr>
        <a:xfrm>
          <a:off x="0" y="0"/>
          <a:ext cx="0" cy="0"/>
          <a:chOff x="0" y="0"/>
          <a:chExt cx="0" cy="0"/>
        </a:xfrm>
      </p:grpSpPr>
      <p:sp>
        <p:nvSpPr>
          <p:cNvPr id="2880" name="Google Shape;2880;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1" name="Google Shape;2881;p208"/>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Different Activation Functions</a:t>
            </a:r>
            <a:endParaRPr sz="3000">
              <a:solidFill>
                <a:srgbClr val="434343"/>
              </a:solidFill>
              <a:latin typeface="Montserrat"/>
              <a:ea typeface="Montserrat"/>
              <a:cs typeface="Montserrat"/>
              <a:sym typeface="Montserrat"/>
            </a:endParaRPr>
          </a:p>
        </p:txBody>
      </p:sp>
      <p:pic>
        <p:nvPicPr>
          <p:cNvPr descr="watermark.jpg" id="2882" name="Google Shape;2882;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3" name="Google Shape;2883;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84" name="Google Shape;2884;p208"/>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85" name="Google Shape;2885;p208"/>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886" name="Google Shape;2886;p208"/>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87" name="Google Shape;2887;p208"/>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88" name="Google Shape;2888;p208"/>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89" name="Google Shape;2889;p208"/>
          <p:cNvSpPr/>
          <p:nvPr/>
        </p:nvSpPr>
        <p:spPr>
          <a:xfrm>
            <a:off x="3195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95" name="Google Shape;2895;p209"/>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ReLu doesn’t saturate positive values.</a:t>
            </a:r>
            <a:endParaRPr sz="3000">
              <a:solidFill>
                <a:srgbClr val="434343"/>
              </a:solidFill>
              <a:latin typeface="Montserrat"/>
              <a:ea typeface="Montserrat"/>
              <a:cs typeface="Montserrat"/>
              <a:sym typeface="Montserrat"/>
            </a:endParaRPr>
          </a:p>
        </p:txBody>
      </p:sp>
      <p:pic>
        <p:nvPicPr>
          <p:cNvPr descr="watermark.jpg" id="2896" name="Google Shape;2896;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97" name="Google Shape;2897;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98" name="Google Shape;2898;p209"/>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99" name="Google Shape;2899;p209"/>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00" name="Google Shape;2900;p209"/>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01" name="Google Shape;2901;p209"/>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02" name="Google Shape;2902;p209"/>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03" name="Google Shape;2903;p209"/>
          <p:cNvSpPr/>
          <p:nvPr/>
        </p:nvSpPr>
        <p:spPr>
          <a:xfrm>
            <a:off x="3190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7" name="Shape 2907"/>
        <p:cNvGrpSpPr/>
        <p:nvPr/>
      </p:nvGrpSpPr>
      <p:grpSpPr>
        <a:xfrm>
          <a:off x="0" y="0"/>
          <a:ext cx="0" cy="0"/>
          <a:chOff x="0" y="0"/>
          <a:chExt cx="0" cy="0"/>
        </a:xfrm>
      </p:grpSpPr>
      <p:sp>
        <p:nvSpPr>
          <p:cNvPr id="2908" name="Google Shape;290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09" name="Google Shape;2909;p210"/>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“Leaky” ReLU</a:t>
            </a:r>
            <a:endParaRPr sz="3000">
              <a:solidFill>
                <a:srgbClr val="434343"/>
              </a:solidFill>
              <a:latin typeface="Montserrat"/>
              <a:ea typeface="Montserrat"/>
              <a:cs typeface="Montserrat"/>
              <a:sym typeface="Montserrat"/>
            </a:endParaRPr>
          </a:p>
        </p:txBody>
      </p:sp>
      <p:pic>
        <p:nvPicPr>
          <p:cNvPr descr="watermark.jpg" id="2910" name="Google Shape;291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11" name="Google Shape;291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12" name="Google Shape;2912;p210"/>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913" name="Google Shape;2913;p210"/>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14" name="Google Shape;2914;p210"/>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15" name="Google Shape;2915;p210"/>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16" name="Google Shape;2916;p210"/>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17" name="Google Shape;2917;p210"/>
          <p:cNvSpPr/>
          <p:nvPr/>
        </p:nvSpPr>
        <p:spPr>
          <a:xfrm>
            <a:off x="3110150" y="2630500"/>
            <a:ext cx="3124100" cy="1488700"/>
          </a:xfrm>
          <a:custGeom>
            <a:rect b="b" l="l" r="r" t="t"/>
            <a:pathLst>
              <a:path extrusionOk="0" h="59548" w="124964">
                <a:moveTo>
                  <a:pt x="0" y="59548"/>
                </a:moveTo>
                <a:lnTo>
                  <a:pt x="64804" y="50707"/>
                </a:lnTo>
                <a:lnTo>
                  <a:pt x="124964"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descr="watermark.jpg" id="2923" name="Google Shape;292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24" name="Google Shape;292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25" name="Google Shape;2925;p211"/>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926" name="Google Shape;2926;p211"/>
          <p:cNvSpPr txBox="1"/>
          <p:nvPr>
            <p:ph idx="1" type="body"/>
          </p:nvPr>
        </p:nvSpPr>
        <p:spPr>
          <a:xfrm>
            <a:off x="311700" y="1152475"/>
            <a:ext cx="8705100" cy="5151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Exponential Linear Unit (ELU)</a:t>
            </a:r>
            <a:endParaRPr sz="3000">
              <a:solidFill>
                <a:srgbClr val="434343"/>
              </a:solidFill>
              <a:latin typeface="Montserrat"/>
              <a:ea typeface="Montserrat"/>
              <a:cs typeface="Montserrat"/>
              <a:sym typeface="Montserrat"/>
            </a:endParaRPr>
          </a:p>
        </p:txBody>
      </p:sp>
      <p:cxnSp>
        <p:nvCxnSpPr>
          <p:cNvPr id="2927" name="Google Shape;2927;p211"/>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928" name="Google Shape;2928;p211"/>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929" name="Google Shape;2929;p211"/>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30" name="Google Shape;2930;p211"/>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31" name="Google Shape;2931;p211"/>
          <p:cNvSpPr txBox="1"/>
          <p:nvPr/>
        </p:nvSpPr>
        <p:spPr>
          <a:xfrm>
            <a:off x="2239625" y="2585483"/>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32" name="Google Shape;2932;p211"/>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3" name="Google Shape;2933;p211"/>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934" name="Google Shape;2934;p211"/>
          <p:cNvCxnSpPr/>
          <p:nvPr/>
        </p:nvCxnSpPr>
        <p:spPr>
          <a:xfrm rot="10800000">
            <a:off x="2712075" y="2892175"/>
            <a:ext cx="2889600" cy="0"/>
          </a:xfrm>
          <a:prstGeom prst="straightConnector1">
            <a:avLst/>
          </a:prstGeom>
          <a:noFill/>
          <a:ln cap="flat" cmpd="sng" w="28575">
            <a:solidFill>
              <a:srgbClr val="999999"/>
            </a:solidFill>
            <a:prstDash val="dot"/>
            <a:round/>
            <a:headEnd len="med" w="med" type="none"/>
            <a:tailEnd len="med" w="med" type="none"/>
          </a:ln>
        </p:spPr>
      </p:cxnSp>
      <p:sp>
        <p:nvSpPr>
          <p:cNvPr id="2935" name="Google Shape;2935;p211"/>
          <p:cNvSpPr txBox="1"/>
          <p:nvPr/>
        </p:nvSpPr>
        <p:spPr>
          <a:xfrm>
            <a:off x="2184525" y="3359808"/>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6" name="Google Shape;2936;p211"/>
          <p:cNvSpPr/>
          <p:nvPr/>
        </p:nvSpPr>
        <p:spPr>
          <a:xfrm>
            <a:off x="2719500" y="2907200"/>
            <a:ext cx="1442375" cy="731200"/>
          </a:xfrm>
          <a:custGeom>
            <a:rect b="b" l="l" r="r" t="t"/>
            <a:pathLst>
              <a:path extrusionOk="0" h="29248" w="57695">
                <a:moveTo>
                  <a:pt x="0" y="29248"/>
                </a:moveTo>
                <a:cubicBezTo>
                  <a:pt x="5709" y="28480"/>
                  <a:pt x="24640" y="29515"/>
                  <a:pt x="34256" y="24640"/>
                </a:cubicBezTo>
                <a:cubicBezTo>
                  <a:pt x="43872" y="19765"/>
                  <a:pt x="53789" y="4107"/>
                  <a:pt x="57695" y="0"/>
                </a:cubicBezTo>
              </a:path>
            </a:pathLst>
          </a:custGeom>
          <a:noFill/>
          <a:ln cap="flat" cmpd="sng" w="38100">
            <a:solidFill>
              <a:srgbClr val="980000"/>
            </a:solidFill>
            <a:prstDash val="solid"/>
            <a:round/>
            <a:headEnd len="med" w="med" type="none"/>
            <a:tailEnd len="med" w="med" type="none"/>
          </a:ln>
        </p:spPr>
      </p:sp>
      <p:cxnSp>
        <p:nvCxnSpPr>
          <p:cNvPr id="2937" name="Google Shape;2937;p211"/>
          <p:cNvCxnSpPr/>
          <p:nvPr/>
        </p:nvCxnSpPr>
        <p:spPr>
          <a:xfrm flipH="1" rot="10800000">
            <a:off x="4156875" y="1865600"/>
            <a:ext cx="831300" cy="1041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section of the course we will focus on learning about Neural Networks and how they can be used for Time Series Forecasting.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what topics this section will cover!</a:t>
            </a:r>
            <a:endParaRPr sz="30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27" name="Google Shape;227;p3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28" name="Google Shape;228;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 name="Google Shape;229;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 name="Google Shape;230;p3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31" name="Google Shape;231;p3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32" name="Google Shape;232;p3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32"/>
          <p:cNvCxnSpPr>
            <a:endCxn id="232"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34" name="Google Shape;234;p32"/>
          <p:cNvCxnSpPr>
            <a:endCxn id="232"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35" name="Google Shape;235;p3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36" name="Google Shape;236;p3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37" name="Google Shape;237;p3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43" name="Google Shape;2943;p21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solution is to perform batch normalization, where your model will normalize each batch using the batch mean and standard deviation.</a:t>
            </a:r>
            <a:endParaRPr sz="3000">
              <a:solidFill>
                <a:srgbClr val="434343"/>
              </a:solidFill>
              <a:latin typeface="Montserrat"/>
              <a:ea typeface="Montserrat"/>
              <a:cs typeface="Montserrat"/>
              <a:sym typeface="Montserrat"/>
            </a:endParaRPr>
          </a:p>
        </p:txBody>
      </p:sp>
      <p:pic>
        <p:nvPicPr>
          <p:cNvPr descr="watermark.jpg" id="2944" name="Google Shape;2944;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45" name="Google Shape;2945;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1" name="Google Shape;2951;p21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Choosing different initialization of weights can also help alleviate these issues (Xavier Initialization).</a:t>
            </a:r>
            <a:endParaRPr sz="3000">
              <a:solidFill>
                <a:srgbClr val="434343"/>
              </a:solidFill>
              <a:latin typeface="Montserrat"/>
              <a:ea typeface="Montserrat"/>
              <a:cs typeface="Montserrat"/>
              <a:sym typeface="Montserrat"/>
            </a:endParaRPr>
          </a:p>
        </p:txBody>
      </p:sp>
      <p:pic>
        <p:nvPicPr>
          <p:cNvPr descr="watermark.jpg" id="2952" name="Google Shape;2952;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3" name="Google Shape;2953;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Google Shape;2958;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9" name="Google Shape;2959;p21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Apart from batch normalization, researchers have also used “gradient clipping”, where gradients are cut off before reaching a predetermined limit (e.g. cut off gradients to be between -1 and 1)</a:t>
            </a:r>
            <a:endParaRPr sz="3000">
              <a:solidFill>
                <a:srgbClr val="434343"/>
              </a:solidFill>
              <a:latin typeface="Montserrat"/>
              <a:ea typeface="Montserrat"/>
              <a:cs typeface="Montserrat"/>
              <a:sym typeface="Montserrat"/>
            </a:endParaRPr>
          </a:p>
        </p:txBody>
      </p:sp>
      <p:pic>
        <p:nvPicPr>
          <p:cNvPr descr="watermark.jpg" id="2960" name="Google Shape;2960;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1" name="Google Shape;2961;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5" name="Shape 2965"/>
        <p:cNvGrpSpPr/>
        <p:nvPr/>
      </p:nvGrpSpPr>
      <p:grpSpPr>
        <a:xfrm>
          <a:off x="0" y="0"/>
          <a:ext cx="0" cy="0"/>
          <a:chOff x="0" y="0"/>
          <a:chExt cx="0" cy="0"/>
        </a:xfrm>
      </p:grpSpPr>
      <p:sp>
        <p:nvSpPr>
          <p:cNvPr id="2966" name="Google Shape;2966;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67" name="Google Shape;2967;p21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for Time Series present their own gradient challenges, let’s explore special LSTM (Long Short Term Memory) neuron units that help fix these issues!</a:t>
            </a:r>
            <a:endParaRPr sz="3000">
              <a:solidFill>
                <a:srgbClr val="434343"/>
              </a:solidFill>
              <a:latin typeface="Montserrat"/>
              <a:ea typeface="Montserrat"/>
              <a:cs typeface="Montserrat"/>
              <a:sym typeface="Montserrat"/>
            </a:endParaRPr>
          </a:p>
        </p:txBody>
      </p:sp>
      <p:pic>
        <p:nvPicPr>
          <p:cNvPr descr="watermark.jpg" id="2968" name="Google Shape;2968;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9" name="Google Shape;2969;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3" name="Shape 2973"/>
        <p:cNvGrpSpPr/>
        <p:nvPr/>
      </p:nvGrpSpPr>
      <p:grpSpPr>
        <a:xfrm>
          <a:off x="0" y="0"/>
          <a:ext cx="0" cy="0"/>
          <a:chOff x="0" y="0"/>
          <a:chExt cx="0" cy="0"/>
        </a:xfrm>
      </p:grpSpPr>
      <p:sp>
        <p:nvSpPr>
          <p:cNvPr id="2974" name="Google Shape;2974;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LSTM and GRU Units</a:t>
            </a:r>
            <a:endParaRPr b="1">
              <a:latin typeface="Montserrat"/>
              <a:ea typeface="Montserrat"/>
              <a:cs typeface="Montserrat"/>
              <a:sym typeface="Montserrat"/>
            </a:endParaRPr>
          </a:p>
        </p:txBody>
      </p:sp>
      <p:pic>
        <p:nvPicPr>
          <p:cNvPr descr="watermark.jpg" id="2975" name="Google Shape;297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6" name="Google Shape;297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pic>
        <p:nvPicPr>
          <p:cNvPr descr="watermark.jpg" id="2981" name="Google Shape;2981;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2" name="Google Shape;2982;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83" name="Google Shape;2983;p21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of the solutions previously presented for vanishing gradients can also apply to RNN: different activation functions, batch normalizations, etc…</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because of the length of time series input, these could slow down training</a:t>
            </a:r>
            <a:endParaRPr sz="3000">
              <a:solidFill>
                <a:srgbClr val="434343"/>
              </a:solidFill>
              <a:latin typeface="Montserrat"/>
              <a:ea typeface="Montserrat"/>
              <a:cs typeface="Montserrat"/>
              <a:sym typeface="Montserrat"/>
            </a:endParaRPr>
          </a:p>
        </p:txBody>
      </p:sp>
      <p:pic>
        <p:nvPicPr>
          <p:cNvPr descr="watermark.jpg" id="2984" name="Google Shape;2984;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0" name="Google Shape;2990;p21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possible solution would be to just shorten the time steps used for prediction, but this makes the model worse at predicting longer trends.</a:t>
            </a:r>
            <a:endParaRPr sz="3000">
              <a:solidFill>
                <a:srgbClr val="434343"/>
              </a:solidFill>
              <a:latin typeface="Montserrat"/>
              <a:ea typeface="Montserrat"/>
              <a:cs typeface="Montserrat"/>
              <a:sym typeface="Montserrat"/>
            </a:endParaRPr>
          </a:p>
        </p:txBody>
      </p:sp>
      <p:pic>
        <p:nvPicPr>
          <p:cNvPr descr="watermark.jpg" id="2991" name="Google Shape;2991;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2" name="Google Shape;2992;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8" name="Google Shape;2998;p21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RNN face is that after awhile the network will begin to “forget” the first inputs, as information is lost at each step going through the RNN.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some sort of “long-term memory” for our networks.</a:t>
            </a:r>
            <a:endParaRPr sz="3000">
              <a:solidFill>
                <a:srgbClr val="434343"/>
              </a:solidFill>
              <a:latin typeface="Montserrat"/>
              <a:ea typeface="Montserrat"/>
              <a:cs typeface="Montserrat"/>
              <a:sym typeface="Montserrat"/>
            </a:endParaRPr>
          </a:p>
        </p:txBody>
      </p:sp>
      <p:pic>
        <p:nvPicPr>
          <p:cNvPr descr="watermark.jpg" id="2999" name="Google Shape;2999;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0" name="Google Shape;3000;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06" name="Google Shape;3006;p22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LSTM (Long Short-Term Memory) cell was created to help address these RNN issues.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through how an LSTM cell works!</a:t>
            </a:r>
            <a:endParaRPr sz="3000">
              <a:solidFill>
                <a:srgbClr val="434343"/>
              </a:solidFill>
              <a:latin typeface="Montserrat"/>
              <a:ea typeface="Montserrat"/>
              <a:cs typeface="Montserrat"/>
              <a:sym typeface="Montserrat"/>
            </a:endParaRPr>
          </a:p>
        </p:txBody>
      </p:sp>
      <p:pic>
        <p:nvPicPr>
          <p:cNvPr descr="watermark.jpg" id="3007" name="Google Shape;300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8" name="Google Shape;300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2" name="Shape 3012"/>
        <p:cNvGrpSpPr/>
        <p:nvPr/>
      </p:nvGrpSpPr>
      <p:grpSpPr>
        <a:xfrm>
          <a:off x="0" y="0"/>
          <a:ext cx="0" cy="0"/>
          <a:chOff x="0" y="0"/>
          <a:chExt cx="0" cy="0"/>
        </a:xfrm>
      </p:grpSpPr>
      <p:sp>
        <p:nvSpPr>
          <p:cNvPr id="3013" name="Google Shape;301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4" name="Google Shape;3014;p22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typical RNN</a:t>
            </a:r>
            <a:endParaRPr sz="3000">
              <a:solidFill>
                <a:srgbClr val="434343"/>
              </a:solidFill>
              <a:latin typeface="Montserrat"/>
              <a:ea typeface="Montserrat"/>
              <a:cs typeface="Montserrat"/>
              <a:sym typeface="Montserrat"/>
            </a:endParaRPr>
          </a:p>
        </p:txBody>
      </p:sp>
      <p:pic>
        <p:nvPicPr>
          <p:cNvPr descr="watermark.jpg" id="3015" name="Google Shape;3015;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6" name="Google Shape;3016;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3017" name="Google Shape;3017;p221"/>
          <p:cNvCxnSpPr/>
          <p:nvPr/>
        </p:nvCxnSpPr>
        <p:spPr>
          <a:xfrm rot="10800000">
            <a:off x="2324800" y="21589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18" name="Google Shape;3018;p221"/>
          <p:cNvCxnSpPr/>
          <p:nvPr/>
        </p:nvCxnSpPr>
        <p:spPr>
          <a:xfrm rot="10800000">
            <a:off x="1545525" y="3498375"/>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19" name="Google Shape;3019;p221"/>
          <p:cNvSpPr txBox="1"/>
          <p:nvPr/>
        </p:nvSpPr>
        <p:spPr>
          <a:xfrm>
            <a:off x="1082325" y="417977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3020" name="Google Shape;3020;p221"/>
          <p:cNvSpPr txBox="1"/>
          <p:nvPr/>
        </p:nvSpPr>
        <p:spPr>
          <a:xfrm>
            <a:off x="1882150" y="16821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1" name="Google Shape;3021;p221"/>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2" name="Google Shape;3022;p221"/>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3" name="Google Shape;3023;p221"/>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cxnSp>
        <p:nvCxnSpPr>
          <p:cNvPr id="3024" name="Google Shape;3024;p221"/>
          <p:cNvCxnSpPr/>
          <p:nvPr/>
        </p:nvCxnSpPr>
        <p:spPr>
          <a:xfrm rot="10800000">
            <a:off x="627075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5" name="Google Shape;3025;p221"/>
          <p:cNvCxnSpPr/>
          <p:nvPr/>
        </p:nvCxnSpPr>
        <p:spPr>
          <a:xfrm rot="10800000">
            <a:off x="5358750"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6" name="Google Shape;3026;p221"/>
          <p:cNvSpPr txBox="1"/>
          <p:nvPr/>
        </p:nvSpPr>
        <p:spPr>
          <a:xfrm>
            <a:off x="4895550"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3027" name="Google Shape;3027;p221"/>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3028" name="Google Shape;3028;p221"/>
          <p:cNvSpPr txBox="1"/>
          <p:nvPr/>
        </p:nvSpPr>
        <p:spPr>
          <a:xfrm>
            <a:off x="58099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9" name="Google Shape;3029;p221"/>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0" name="Google Shape;3030;p221"/>
          <p:cNvCxnSpPr/>
          <p:nvPr/>
        </p:nvCxnSpPr>
        <p:spPr>
          <a:xfrm>
            <a:off x="4468043" y="28152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1" name="Google Shape;3031;p221"/>
          <p:cNvCxnSpPr/>
          <p:nvPr/>
        </p:nvCxnSpPr>
        <p:spPr>
          <a:xfrm>
            <a:off x="6410418" y="27996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3032" name="Google Shape;3032;p221"/>
          <p:cNvSpPr/>
          <p:nvPr/>
        </p:nvSpPr>
        <p:spPr>
          <a:xfrm>
            <a:off x="1412350" y="26470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1"/>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1"/>
          <p:cNvSpPr/>
          <p:nvPr/>
        </p:nvSpPr>
        <p:spPr>
          <a:xfrm>
            <a:off x="5268625" y="27297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43" name="Google Shape;243;p3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44" name="Google Shape;24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 name="Google Shape;24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 name="Google Shape;246;p3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47" name="Google Shape;247;p3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48" name="Google Shape;248;p3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3"/>
          <p:cNvCxnSpPr>
            <a:endCxn id="24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50" name="Google Shape;250;p33"/>
          <p:cNvCxnSpPr>
            <a:endCxn id="24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51" name="Google Shape;251;p3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52" name="Google Shape;252;p3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53" name="Google Shape;253;p3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54" name="Google Shape;254;p3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40" name="Google Shape;3040;p222"/>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4" name="Google Shape;3044;p222"/>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45" name="Google Shape;3045;p222"/>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46" name="Google Shape;3046;p222"/>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047" name="Google Shape;3047;p222"/>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048" name="Google Shape;3048;p222"/>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sp>
        <p:nvSpPr>
          <p:cNvPr id="3053" name="Google Shape;3053;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54" name="Google Shape;3054;p223"/>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55" name="Google Shape;3055;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6" name="Google Shape;3056;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7" name="Google Shape;3057;p223"/>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8" name="Google Shape;3058;p223"/>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59" name="Google Shape;3059;p223"/>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60" name="Google Shape;3060;p223"/>
          <p:cNvCxnSpPr>
            <a:endCxn id="305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61" name="Google Shape;3061;p223"/>
          <p:cNvSpPr txBox="1"/>
          <p:nvPr/>
        </p:nvSpPr>
        <p:spPr>
          <a:xfrm>
            <a:off x="728425" y="27947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t-1</a:t>
            </a:r>
            <a:endParaRPr b="1">
              <a:latin typeface="Montserrat"/>
              <a:ea typeface="Montserrat"/>
              <a:cs typeface="Montserrat"/>
              <a:sym typeface="Montserrat"/>
            </a:endParaRPr>
          </a:p>
        </p:txBody>
      </p:sp>
      <p:sp>
        <p:nvSpPr>
          <p:cNvPr id="3062" name="Google Shape;3062;p223"/>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t</a:t>
            </a:r>
            <a:endParaRPr b="1">
              <a:latin typeface="Montserrat"/>
              <a:ea typeface="Montserrat"/>
              <a:cs typeface="Montserrat"/>
              <a:sym typeface="Montserrat"/>
            </a:endParaRPr>
          </a:p>
        </p:txBody>
      </p:sp>
      <p:sp>
        <p:nvSpPr>
          <p:cNvPr id="3063" name="Google Shape;3063;p223"/>
          <p:cNvSpPr txBox="1"/>
          <p:nvPr/>
        </p:nvSpPr>
        <p:spPr>
          <a:xfrm>
            <a:off x="6297150" y="28868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a:t>
            </a:r>
            <a:endParaRPr b="1">
              <a:latin typeface="Montserrat"/>
              <a:ea typeface="Montserrat"/>
              <a:cs typeface="Montserrat"/>
              <a:sym typeface="Montserrat"/>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7" name="Shape 3067"/>
        <p:cNvGrpSpPr/>
        <p:nvPr/>
      </p:nvGrpSpPr>
      <p:grpSpPr>
        <a:xfrm>
          <a:off x="0" y="0"/>
          <a:ext cx="0" cy="0"/>
          <a:chOff x="0" y="0"/>
          <a:chExt cx="0" cy="0"/>
        </a:xfrm>
      </p:grpSpPr>
      <p:sp>
        <p:nvSpPr>
          <p:cNvPr id="3068" name="Google Shape;3068;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69" name="Google Shape;3069;p224"/>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70" name="Google Shape;307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1" name="Google Shape;307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2" name="Google Shape;3072;p224"/>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224"/>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4" name="Google Shape;3074;p224"/>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5" name="Google Shape;3075;p224"/>
          <p:cNvCxnSpPr>
            <a:endCxn id="3072"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76" name="Google Shape;3076;p224"/>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77" name="Google Shape;3077;p224"/>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78" name="Google Shape;3078;p224"/>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2" name="Shape 3082"/>
        <p:cNvGrpSpPr/>
        <p:nvPr/>
      </p:nvGrpSpPr>
      <p:grpSpPr>
        <a:xfrm>
          <a:off x="0" y="0"/>
          <a:ext cx="0" cy="0"/>
          <a:chOff x="0" y="0"/>
          <a:chExt cx="0" cy="0"/>
        </a:xfrm>
      </p:grpSpPr>
      <p:sp>
        <p:nvSpPr>
          <p:cNvPr id="3083" name="Google Shape;3083;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84" name="Google Shape;3084;p225"/>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85" name="Google Shape;3085;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6" name="Google Shape;3086;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7" name="Google Shape;3087;p225"/>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8" name="Google Shape;3088;p225"/>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89" name="Google Shape;3089;p225"/>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90" name="Google Shape;3090;p225"/>
          <p:cNvCxnSpPr>
            <a:endCxn id="308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91" name="Google Shape;3091;p225"/>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92" name="Google Shape;3092;p225"/>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3" name="Google Shape;3093;p225"/>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4" name="Google Shape;3094;p225"/>
          <p:cNvSpPr txBox="1"/>
          <p:nvPr/>
        </p:nvSpPr>
        <p:spPr>
          <a:xfrm>
            <a:off x="2648425" y="2815950"/>
            <a:ext cx="34455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H</a:t>
            </a:r>
            <a:r>
              <a:rPr b="1" baseline="-25000" lang="en" sz="2300">
                <a:latin typeface="Montserrat"/>
                <a:ea typeface="Montserrat"/>
                <a:cs typeface="Montserrat"/>
                <a:sym typeface="Montserrat"/>
              </a:rPr>
              <a:t>t</a:t>
            </a:r>
            <a:r>
              <a:rPr b="1" lang="en" sz="2300">
                <a:solidFill>
                  <a:schemeClr val="dk1"/>
                </a:solidFill>
                <a:latin typeface="Montserrat"/>
                <a:ea typeface="Montserrat"/>
                <a:cs typeface="Montserrat"/>
                <a:sym typeface="Montserrat"/>
              </a:rPr>
              <a:t>=tanh(W[H</a:t>
            </a:r>
            <a:r>
              <a:rPr b="1" baseline="-25000" lang="en" sz="2300">
                <a:solidFill>
                  <a:schemeClr val="dk1"/>
                </a:solidFill>
                <a:latin typeface="Montserrat"/>
                <a:ea typeface="Montserrat"/>
                <a:cs typeface="Montserrat"/>
                <a:sym typeface="Montserrat"/>
              </a:rPr>
              <a:t>t-1</a:t>
            </a:r>
            <a:r>
              <a:rPr b="1" lang="en" sz="2300">
                <a:solidFill>
                  <a:schemeClr val="dk1"/>
                </a:solidFill>
                <a:latin typeface="Montserrat"/>
                <a:ea typeface="Montserrat"/>
                <a:cs typeface="Montserrat"/>
                <a:sym typeface="Montserrat"/>
              </a:rPr>
              <a:t>,X</a:t>
            </a:r>
            <a:r>
              <a:rPr b="1" baseline="-25000" lang="en" sz="2300">
                <a:solidFill>
                  <a:schemeClr val="dk1"/>
                </a:solidFill>
                <a:latin typeface="Montserrat"/>
                <a:ea typeface="Montserrat"/>
                <a:cs typeface="Montserrat"/>
                <a:sym typeface="Montserrat"/>
              </a:rPr>
              <a:t>t</a:t>
            </a:r>
            <a:r>
              <a:rPr b="1" lang="en" sz="2300">
                <a:solidFill>
                  <a:schemeClr val="dk1"/>
                </a:solidFill>
                <a:latin typeface="Montserrat"/>
                <a:ea typeface="Montserrat"/>
                <a:cs typeface="Montserrat"/>
                <a:sym typeface="Montserrat"/>
              </a:rPr>
              <a:t>]+b)</a:t>
            </a:r>
            <a:endParaRPr b="1" baseline="-25000" sz="2300">
              <a:latin typeface="Montserrat"/>
              <a:ea typeface="Montserrat"/>
              <a:cs typeface="Montserrat"/>
              <a:sym typeface="Montserrat"/>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8" name="Shape 3098"/>
        <p:cNvGrpSpPr/>
        <p:nvPr/>
      </p:nvGrpSpPr>
      <p:grpSpPr>
        <a:xfrm>
          <a:off x="0" y="0"/>
          <a:ext cx="0" cy="0"/>
          <a:chOff x="0" y="0"/>
          <a:chExt cx="0" cy="0"/>
        </a:xfrm>
      </p:grpSpPr>
      <p:sp>
        <p:nvSpPr>
          <p:cNvPr id="3099" name="Google Shape;3099;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0" name="Google Shape;3100;p226"/>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01" name="Google Shape;3101;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2" name="Google Shape;3102;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03" name="Google Shape;3103;p226"/>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7" name="Shape 3107"/>
        <p:cNvGrpSpPr/>
        <p:nvPr/>
      </p:nvGrpSpPr>
      <p:grpSpPr>
        <a:xfrm>
          <a:off x="0" y="0"/>
          <a:ext cx="0" cy="0"/>
          <a:chOff x="0" y="0"/>
          <a:chExt cx="0" cy="0"/>
        </a:xfrm>
      </p:grpSpPr>
      <p:sp>
        <p:nvSpPr>
          <p:cNvPr id="3108" name="Google Shape;3108;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9" name="Google Shape;3109;p227"/>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10" name="Google Shape;3110;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12" name="Google Shape;3112;p227"/>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227"/>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4" name="Google Shape;3114;p227"/>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5" name="Google Shape;3115;p227"/>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6" name="Google Shape;3116;p227"/>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17" name="Google Shape;3117;p227"/>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18" name="Google Shape;3118;p227"/>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19" name="Google Shape;3119;p227"/>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20" name="Google Shape;3120;p227"/>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21" name="Google Shape;3121;p227"/>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2" name="Google Shape;3122;p227"/>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23" name="Google Shape;3123;p227"/>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4" name="Google Shape;3124;p227"/>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8" name="Shape 3128"/>
        <p:cNvGrpSpPr/>
        <p:nvPr/>
      </p:nvGrpSpPr>
      <p:grpSpPr>
        <a:xfrm>
          <a:off x="0" y="0"/>
          <a:ext cx="0" cy="0"/>
          <a:chOff x="0" y="0"/>
          <a:chExt cx="0" cy="0"/>
        </a:xfrm>
      </p:grpSpPr>
      <p:sp>
        <p:nvSpPr>
          <p:cNvPr id="3129" name="Google Shape;3129;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0" name="Google Shape;3130;p228"/>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31" name="Google Shape;3131;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2" name="Google Shape;3132;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33" name="Google Shape;3133;p228"/>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4" name="Google Shape;3134;p228"/>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5" name="Google Shape;3135;p228"/>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6" name="Google Shape;3136;p228"/>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7" name="Google Shape;3137;p228"/>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38" name="Google Shape;3138;p228"/>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39" name="Google Shape;3139;p228"/>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40" name="Google Shape;3140;p228"/>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41" name="Google Shape;3141;p228"/>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42" name="Google Shape;3142;p228"/>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3" name="Google Shape;3143;p228"/>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44" name="Google Shape;3144;p228"/>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5" name="Google Shape;3145;p228"/>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
        <p:nvSpPr>
          <p:cNvPr id="3146" name="Google Shape;3146;p228"/>
          <p:cNvSpPr/>
          <p:nvPr/>
        </p:nvSpPr>
        <p:spPr>
          <a:xfrm>
            <a:off x="2957375"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Forget Gate</a:t>
            </a:r>
            <a:endParaRPr b="1">
              <a:latin typeface="Montserrat"/>
              <a:ea typeface="Montserrat"/>
              <a:cs typeface="Montserrat"/>
              <a:sym typeface="Montserrat"/>
            </a:endParaRPr>
          </a:p>
        </p:txBody>
      </p:sp>
      <p:sp>
        <p:nvSpPr>
          <p:cNvPr id="3147" name="Google Shape;3147;p228"/>
          <p:cNvSpPr/>
          <p:nvPr/>
        </p:nvSpPr>
        <p:spPr>
          <a:xfrm>
            <a:off x="4488550"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Update Gate</a:t>
            </a:r>
            <a:endParaRPr b="1">
              <a:latin typeface="Montserrat"/>
              <a:ea typeface="Montserrat"/>
              <a:cs typeface="Montserrat"/>
              <a:sym typeface="Montserrat"/>
            </a:endParaRPr>
          </a:p>
        </p:txBody>
      </p:sp>
      <p:sp>
        <p:nvSpPr>
          <p:cNvPr id="3148" name="Google Shape;3148;p228"/>
          <p:cNvSpPr/>
          <p:nvPr/>
        </p:nvSpPr>
        <p:spPr>
          <a:xfrm>
            <a:off x="2957375"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a:t>
            </a:r>
            <a:endParaRPr b="1">
              <a:latin typeface="Montserrat"/>
              <a:ea typeface="Montserrat"/>
              <a:cs typeface="Montserrat"/>
              <a:sym typeface="Montserrat"/>
            </a:endParaRPr>
          </a:p>
        </p:txBody>
      </p:sp>
      <p:sp>
        <p:nvSpPr>
          <p:cNvPr id="3149" name="Google Shape;3149;p228"/>
          <p:cNvSpPr/>
          <p:nvPr/>
        </p:nvSpPr>
        <p:spPr>
          <a:xfrm>
            <a:off x="4488550"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Gate</a:t>
            </a:r>
            <a:endParaRPr b="1">
              <a:latin typeface="Montserrat"/>
              <a:ea typeface="Montserrat"/>
              <a:cs typeface="Montserrat"/>
              <a:sym typeface="Montserrat"/>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3" name="Shape 3153"/>
        <p:cNvGrpSpPr/>
        <p:nvPr/>
      </p:nvGrpSpPr>
      <p:grpSpPr>
        <a:xfrm>
          <a:off x="0" y="0"/>
          <a:ext cx="0" cy="0"/>
          <a:chOff x="0" y="0"/>
          <a:chExt cx="0" cy="0"/>
        </a:xfrm>
      </p:grpSpPr>
      <p:sp>
        <p:nvSpPr>
          <p:cNvPr id="3154" name="Google Shape;3154;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55" name="Google Shape;3155;p229"/>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Gates optionally let information through</a:t>
            </a:r>
            <a:endParaRPr sz="3000">
              <a:solidFill>
                <a:srgbClr val="434343"/>
              </a:solidFill>
              <a:latin typeface="Montserrat"/>
              <a:ea typeface="Montserrat"/>
              <a:cs typeface="Montserrat"/>
              <a:sym typeface="Montserrat"/>
            </a:endParaRPr>
          </a:p>
        </p:txBody>
      </p:sp>
      <p:pic>
        <p:nvPicPr>
          <p:cNvPr descr="watermark.jpg" id="3156" name="Google Shape;3156;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57" name="Google Shape;3157;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58" name="Google Shape;3158;p229"/>
          <p:cNvSpPr/>
          <p:nvPr/>
        </p:nvSpPr>
        <p:spPr>
          <a:xfrm>
            <a:off x="3526850" y="2825850"/>
            <a:ext cx="1259400" cy="692400"/>
          </a:xfrm>
          <a:prstGeom prst="roundRect">
            <a:avLst>
              <a:gd fmla="val 16667" name="adj"/>
            </a:avLst>
          </a:prstGeom>
          <a:solidFill>
            <a:srgbClr val="D9EAD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σ</a:t>
            </a:r>
            <a:endParaRPr b="1" sz="3000"/>
          </a:p>
        </p:txBody>
      </p:sp>
      <p:cxnSp>
        <p:nvCxnSpPr>
          <p:cNvPr id="3159" name="Google Shape;3159;p229"/>
          <p:cNvCxnSpPr/>
          <p:nvPr/>
        </p:nvCxnSpPr>
        <p:spPr>
          <a:xfrm>
            <a:off x="2846150"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0" name="Google Shape;3160;p229"/>
          <p:cNvCxnSpPr/>
          <p:nvPr/>
        </p:nvCxnSpPr>
        <p:spPr>
          <a:xfrm>
            <a:off x="4864925"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1" name="Google Shape;3161;p229"/>
          <p:cNvCxnSpPr/>
          <p:nvPr/>
        </p:nvCxnSpPr>
        <p:spPr>
          <a:xfrm flipH="1" rot="10800000">
            <a:off x="3702875" y="3811750"/>
            <a:ext cx="928800" cy="503700"/>
          </a:xfrm>
          <a:prstGeom prst="curvedConnector3">
            <a:avLst>
              <a:gd fmla="val 50000" name="adj1"/>
            </a:avLst>
          </a:prstGeom>
          <a:noFill/>
          <a:ln cap="flat" cmpd="sng" w="28575">
            <a:solidFill>
              <a:srgbClr val="000000"/>
            </a:solidFill>
            <a:prstDash val="solid"/>
            <a:round/>
            <a:headEnd len="med" w="med" type="none"/>
            <a:tailEnd len="med" w="med" type="none"/>
          </a:ln>
        </p:spPr>
      </p:cxnSp>
      <p:sp>
        <p:nvSpPr>
          <p:cNvPr id="3162" name="Google Shape;3162;p229"/>
          <p:cNvSpPr txBox="1"/>
          <p:nvPr/>
        </p:nvSpPr>
        <p:spPr>
          <a:xfrm>
            <a:off x="3322000" y="4114175"/>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0</a:t>
            </a:r>
            <a:endParaRPr b="1">
              <a:latin typeface="Montserrat"/>
              <a:ea typeface="Montserrat"/>
              <a:cs typeface="Montserrat"/>
              <a:sym typeface="Montserrat"/>
            </a:endParaRPr>
          </a:p>
        </p:txBody>
      </p:sp>
      <p:sp>
        <p:nvSpPr>
          <p:cNvPr id="3163" name="Google Shape;3163;p229"/>
          <p:cNvSpPr txBox="1"/>
          <p:nvPr/>
        </p:nvSpPr>
        <p:spPr>
          <a:xfrm>
            <a:off x="4451400" y="3609400"/>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3164" name="Google Shape;3164;p229"/>
          <p:cNvSpPr/>
          <p:nvPr/>
        </p:nvSpPr>
        <p:spPr>
          <a:xfrm>
            <a:off x="5537800" y="2932350"/>
            <a:ext cx="411900" cy="411900"/>
          </a:xfrm>
          <a:prstGeom prst="ellipse">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X</a:t>
            </a:r>
            <a:endParaRPr b="1">
              <a:latin typeface="Montserrat"/>
              <a:ea typeface="Montserrat"/>
              <a:cs typeface="Montserrat"/>
              <a:sym typeface="Montserrat"/>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8" name="Shape 3168"/>
        <p:cNvGrpSpPr/>
        <p:nvPr/>
      </p:nvGrpSpPr>
      <p:grpSpPr>
        <a:xfrm>
          <a:off x="0" y="0"/>
          <a:ext cx="0" cy="0"/>
          <a:chOff x="0" y="0"/>
          <a:chExt cx="0" cy="0"/>
        </a:xfrm>
      </p:grpSpPr>
      <p:sp>
        <p:nvSpPr>
          <p:cNvPr id="3169" name="Google Shape;3169;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70" name="Google Shape;3170;p230"/>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71" name="Google Shape;3171;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2" name="Google Shape;3172;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3" name="Google Shape;3173;p230"/>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230"/>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5" name="Google Shape;3175;p230"/>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6" name="Google Shape;3176;p230"/>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7" name="Google Shape;3177;p230"/>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78" name="Google Shape;3178;p230"/>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79" name="Google Shape;3179;p230"/>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80" name="Google Shape;3180;p230"/>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81" name="Google Shape;3181;p230"/>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82" name="Google Shape;3182;p230"/>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3" name="Google Shape;3183;p230"/>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84" name="Google Shape;3184;p230"/>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5" name="Google Shape;3185;p230"/>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91" name="Google Shape;3191;p231"/>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92" name="Google Shape;3192;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93" name="Google Shape;3193;p231"/>
          <p:cNvSpPr/>
          <p:nvPr/>
        </p:nvSpPr>
        <p:spPr>
          <a:xfrm>
            <a:off x="2368175" y="206017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4" name="Google Shape;3194;p231"/>
          <p:cNvCxnSpPr/>
          <p:nvPr/>
        </p:nvCxnSpPr>
        <p:spPr>
          <a:xfrm>
            <a:off x="1712100" y="23585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95" name="Google Shape;3195;p231"/>
          <p:cNvCxnSpPr/>
          <p:nvPr/>
        </p:nvCxnSpPr>
        <p:spPr>
          <a:xfrm>
            <a:off x="1712100" y="40456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96" name="Google Shape;3196;p231"/>
          <p:cNvSpPr txBox="1"/>
          <p:nvPr/>
        </p:nvSpPr>
        <p:spPr>
          <a:xfrm>
            <a:off x="1621975" y="360827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7" name="Google Shape;3197;p231"/>
          <p:cNvSpPr txBox="1"/>
          <p:nvPr/>
        </p:nvSpPr>
        <p:spPr>
          <a:xfrm>
            <a:off x="16219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8" name="Google Shape;3198;p231"/>
          <p:cNvSpPr txBox="1"/>
          <p:nvPr/>
        </p:nvSpPr>
        <p:spPr>
          <a:xfrm>
            <a:off x="66702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9" name="Google Shape;3199;p231"/>
          <p:cNvSpPr txBox="1"/>
          <p:nvPr/>
        </p:nvSpPr>
        <p:spPr>
          <a:xfrm>
            <a:off x="6732525" y="4039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00" name="Google Shape;3200;p231"/>
          <p:cNvSpPr txBox="1"/>
          <p:nvPr/>
        </p:nvSpPr>
        <p:spPr>
          <a:xfrm>
            <a:off x="5701500" y="1277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201" name="Google Shape;3201;p231"/>
          <p:cNvCxnSpPr/>
          <p:nvPr/>
        </p:nvCxnSpPr>
        <p:spPr>
          <a:xfrm rot="10800000">
            <a:off x="6000775" y="1690100"/>
            <a:ext cx="0" cy="401400"/>
          </a:xfrm>
          <a:prstGeom prst="straightConnector1">
            <a:avLst/>
          </a:prstGeom>
          <a:noFill/>
          <a:ln cap="flat" cmpd="sng" w="28575">
            <a:solidFill>
              <a:srgbClr val="000000"/>
            </a:solidFill>
            <a:prstDash val="solid"/>
            <a:round/>
            <a:headEnd len="med" w="med" type="none"/>
            <a:tailEnd len="med" w="med" type="triangle"/>
          </a:ln>
        </p:spPr>
      </p:cxnSp>
      <p:cxnSp>
        <p:nvCxnSpPr>
          <p:cNvPr id="3202" name="Google Shape;3202;p231"/>
          <p:cNvCxnSpPr/>
          <p:nvPr/>
        </p:nvCxnSpPr>
        <p:spPr>
          <a:xfrm>
            <a:off x="6543575" y="24014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3" name="Google Shape;3203;p231"/>
          <p:cNvCxnSpPr/>
          <p:nvPr/>
        </p:nvCxnSpPr>
        <p:spPr>
          <a:xfrm>
            <a:off x="6543575" y="4012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4" name="Google Shape;3204;p231"/>
          <p:cNvCxnSpPr/>
          <p:nvPr/>
        </p:nvCxnSpPr>
        <p:spPr>
          <a:xfrm rot="10800000">
            <a:off x="2854150" y="44054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205" name="Google Shape;3205;p231"/>
          <p:cNvSpPr txBox="1"/>
          <p:nvPr/>
        </p:nvSpPr>
        <p:spPr>
          <a:xfrm>
            <a:off x="2576775" y="46846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60" name="Google Shape;260;p3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61" name="Google Shape;261;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 name="Google Shape;262;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 name="Google Shape;263;p3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64" name="Google Shape;264;p3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65" name="Google Shape;265;p3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4"/>
          <p:cNvCxnSpPr>
            <a:endCxn id="265"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67" name="Google Shape;267;p34"/>
          <p:cNvCxnSpPr>
            <a:endCxn id="265"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68" name="Google Shape;268;p3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69" name="Google Shape;269;p34"/>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70" name="Google Shape;270;p3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71" name="Google Shape;271;p3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72" name="Google Shape;272;p34"/>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9" name="Shape 3209"/>
        <p:cNvGrpSpPr/>
        <p:nvPr/>
      </p:nvGrpSpPr>
      <p:grpSpPr>
        <a:xfrm>
          <a:off x="0" y="0"/>
          <a:ext cx="0" cy="0"/>
          <a:chOff x="0" y="0"/>
          <a:chExt cx="0" cy="0"/>
        </a:xfrm>
      </p:grpSpPr>
      <p:sp>
        <p:nvSpPr>
          <p:cNvPr id="3210" name="Google Shape;321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11" name="Google Shape;3211;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12" name="Google Shape;3212;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13" name="Google Shape;3213;p232"/>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32"/>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5" name="Google Shape;3215;p232"/>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6" name="Google Shape;3216;p232"/>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17" name="Google Shape;3217;p232"/>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18" name="Google Shape;3218;p232"/>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sp>
        <p:nvSpPr>
          <p:cNvPr id="3219" name="Google Shape;3219;p232"/>
          <p:cNvSpPr txBox="1"/>
          <p:nvPr/>
        </p:nvSpPr>
        <p:spPr>
          <a:xfrm>
            <a:off x="105175" y="4357000"/>
            <a:ext cx="1556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220" name="Google Shape;3220;p232"/>
          <p:cNvSpPr txBox="1"/>
          <p:nvPr/>
        </p:nvSpPr>
        <p:spPr>
          <a:xfrm>
            <a:off x="3545850" y="1045450"/>
            <a:ext cx="128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221" name="Google Shape;3221;p232"/>
          <p:cNvCxnSpPr>
            <a:stCxn id="3219"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22" name="Google Shape;3222;p232"/>
          <p:cNvCxnSpPr/>
          <p:nvPr/>
        </p:nvCxnSpPr>
        <p:spPr>
          <a:xfrm>
            <a:off x="826375" y="3730150"/>
            <a:ext cx="2629200" cy="0"/>
          </a:xfrm>
          <a:prstGeom prst="straightConnector1">
            <a:avLst/>
          </a:prstGeom>
          <a:noFill/>
          <a:ln cap="flat" cmpd="sng" w="38100">
            <a:solidFill>
              <a:srgbClr val="000000"/>
            </a:solidFill>
            <a:prstDash val="solid"/>
            <a:round/>
            <a:headEnd len="med" w="med" type="none"/>
            <a:tailEnd len="med" w="med" type="none"/>
          </a:ln>
        </p:spPr>
      </p:cxnSp>
      <p:sp>
        <p:nvSpPr>
          <p:cNvPr id="3223" name="Google Shape;3223;p232"/>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4" name="Google Shape;3224;p232"/>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2"/>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6" name="Google Shape;3226;p232"/>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7" name="Google Shape;3227;p232"/>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8" name="Google Shape;3228;p232"/>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29" name="Google Shape;3229;p232"/>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30" name="Google Shape;3230;p232"/>
          <p:cNvCxnSpPr>
            <a:endCxn id="322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1" name="Google Shape;3231;p232"/>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2" name="Google Shape;3232;p232"/>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3" name="Google Shape;3233;p232"/>
          <p:cNvCxnSpPr>
            <a:endCxn id="322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34" name="Google Shape;3234;p232"/>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35" name="Google Shape;3235;p232"/>
          <p:cNvCxnSpPr>
            <a:stCxn id="3223" idx="0"/>
            <a:endCxn id="322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36" name="Google Shape;3236;p232"/>
          <p:cNvCxnSpPr>
            <a:stCxn id="3224" idx="0"/>
            <a:endCxn id="322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37" name="Google Shape;3237;p232"/>
          <p:cNvCxnSpPr>
            <a:stCxn id="3227" idx="0"/>
            <a:endCxn id="322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38" name="Google Shape;3238;p232"/>
          <p:cNvCxnSpPr>
            <a:stCxn id="3225" idx="0"/>
            <a:endCxn id="322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39" name="Google Shape;3239;p232"/>
          <p:cNvCxnSpPr>
            <a:stCxn id="322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40" name="Google Shape;3240;p232"/>
          <p:cNvCxnSpPr>
            <a:stCxn id="322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41" name="Google Shape;3241;p232"/>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32"/>
          <p:cNvCxnSpPr>
            <a:stCxn id="324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43" name="Google Shape;3243;p232"/>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44" name="Google Shape;3244;p232"/>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45" name="Google Shape;3245;p232"/>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sp>
        <p:nvSpPr>
          <p:cNvPr id="3246" name="Google Shape;3246;p232"/>
          <p:cNvSpPr txBox="1"/>
          <p:nvPr/>
        </p:nvSpPr>
        <p:spPr>
          <a:xfrm>
            <a:off x="5372575" y="4827900"/>
            <a:ext cx="37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http://colah.github.io/posts/2015-08-Understanding-LSTMs/</a:t>
            </a:r>
            <a:endParaRPr sz="800">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0" name="Shape 3250"/>
        <p:cNvGrpSpPr/>
        <p:nvPr/>
      </p:nvGrpSpPr>
      <p:grpSpPr>
        <a:xfrm>
          <a:off x="0" y="0"/>
          <a:ext cx="0" cy="0"/>
          <a:chOff x="0" y="0"/>
          <a:chExt cx="0" cy="0"/>
        </a:xfrm>
      </p:grpSpPr>
      <p:sp>
        <p:nvSpPr>
          <p:cNvPr id="3251" name="Google Shape;3251;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52" name="Google Shape;3252;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53" name="Google Shape;3253;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54" name="Google Shape;3254;p233"/>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233"/>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6" name="Google Shape;3256;p233"/>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7" name="Google Shape;3257;p233"/>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58" name="Google Shape;3258;p233"/>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59" name="Google Shape;3259;p233"/>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260" name="Google Shape;3260;p233"/>
          <p:cNvCxnSpPr>
            <a:stCxn id="3261"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62" name="Google Shape;3262;p233"/>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263" name="Google Shape;3263;p233"/>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4" name="Google Shape;3264;p233"/>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3"/>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6" name="Google Shape;3266;p233"/>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7" name="Google Shape;3267;p233"/>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8" name="Google Shape;3268;p233"/>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69" name="Google Shape;3269;p233"/>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70" name="Google Shape;3270;p233"/>
          <p:cNvCxnSpPr>
            <a:endCxn id="326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1" name="Google Shape;3271;p233"/>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2" name="Google Shape;3272;p233"/>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3" name="Google Shape;3273;p233"/>
          <p:cNvCxnSpPr>
            <a:endCxn id="326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74" name="Google Shape;3274;p233"/>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75" name="Google Shape;3275;p233"/>
          <p:cNvCxnSpPr>
            <a:stCxn id="3263" idx="0"/>
            <a:endCxn id="326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76" name="Google Shape;3276;p233"/>
          <p:cNvCxnSpPr>
            <a:stCxn id="3264" idx="0"/>
            <a:endCxn id="326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77" name="Google Shape;3277;p233"/>
          <p:cNvCxnSpPr>
            <a:stCxn id="3267" idx="0"/>
            <a:endCxn id="326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78" name="Google Shape;3278;p233"/>
          <p:cNvCxnSpPr>
            <a:stCxn id="3265" idx="0"/>
            <a:endCxn id="326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79" name="Google Shape;3279;p233"/>
          <p:cNvCxnSpPr>
            <a:stCxn id="326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80" name="Google Shape;3280;p233"/>
          <p:cNvCxnSpPr>
            <a:stCxn id="326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81" name="Google Shape;3281;p233"/>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33"/>
          <p:cNvCxnSpPr>
            <a:stCxn id="328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83" name="Google Shape;3283;p233"/>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84" name="Google Shape;3284;p233"/>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85" name="Google Shape;3285;p233"/>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cxnSp>
        <p:nvCxnSpPr>
          <p:cNvPr id="3286" name="Google Shape;3286;p233"/>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287" name="Google Shape;3287;p233"/>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8" name="Google Shape;3288;p233"/>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9" name="Google Shape;3289;p233"/>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0" name="Google Shape;3290;p233"/>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1" name="Google Shape;3291;p233"/>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2" name="Google Shape;3292;p233"/>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6" name="Shape 3296"/>
        <p:cNvGrpSpPr/>
        <p:nvPr/>
      </p:nvGrpSpPr>
      <p:grpSpPr>
        <a:xfrm>
          <a:off x="0" y="0"/>
          <a:ext cx="0" cy="0"/>
          <a:chOff x="0" y="0"/>
          <a:chExt cx="0" cy="0"/>
        </a:xfrm>
      </p:grpSpPr>
      <p:sp>
        <p:nvSpPr>
          <p:cNvPr id="3297" name="Google Shape;3297;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98" name="Google Shape;329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9" name="Google Shape;329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00" name="Google Shape;3300;p234"/>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234"/>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2" name="Google Shape;3302;p234"/>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3" name="Google Shape;3303;p234"/>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04" name="Google Shape;3304;p234"/>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05" name="Google Shape;3305;p234"/>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06" name="Google Shape;3306;p234"/>
          <p:cNvCxnSpPr>
            <a:stCxn id="3307"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08" name="Google Shape;3308;p234"/>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309" name="Google Shape;3309;p234"/>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0" name="Google Shape;3310;p234"/>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4"/>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2" name="Google Shape;3312;p234"/>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3" name="Google Shape;3313;p234"/>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4" name="Google Shape;3314;p234"/>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15" name="Google Shape;3315;p234"/>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16" name="Google Shape;3316;p234"/>
          <p:cNvCxnSpPr>
            <a:endCxn id="3309"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7" name="Google Shape;3317;p234"/>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8" name="Google Shape;3318;p234"/>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9" name="Google Shape;3319;p234"/>
          <p:cNvCxnSpPr>
            <a:endCxn id="3312"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320" name="Google Shape;3320;p234"/>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21" name="Google Shape;3321;p234"/>
          <p:cNvCxnSpPr>
            <a:stCxn id="3309" idx="0"/>
            <a:endCxn id="3313"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22" name="Google Shape;3322;p234"/>
          <p:cNvCxnSpPr>
            <a:stCxn id="3310" idx="0"/>
            <a:endCxn id="3313"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23" name="Google Shape;3323;p234"/>
          <p:cNvCxnSpPr>
            <a:stCxn id="3313" idx="0"/>
            <a:endCxn id="3314"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24" name="Google Shape;3324;p234"/>
          <p:cNvCxnSpPr>
            <a:stCxn id="3311" idx="0"/>
            <a:endCxn id="3315"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25" name="Google Shape;3325;p234"/>
          <p:cNvCxnSpPr>
            <a:stCxn id="3315"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26" name="Google Shape;3326;p234"/>
          <p:cNvCxnSpPr>
            <a:stCxn id="3315"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27" name="Google Shape;3327;p234"/>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234"/>
          <p:cNvCxnSpPr>
            <a:stCxn id="3327"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29" name="Google Shape;3329;p234"/>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30" name="Google Shape;3330;p234"/>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31" name="Google Shape;3331;p234"/>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32" name="Google Shape;3332;p234"/>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3" name="Google Shape;3333;p234"/>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4" name="Google Shape;3334;p234"/>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5" name="Google Shape;3335;p234"/>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6" name="Google Shape;3336;p234"/>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7" name="Google Shape;3337;p234"/>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1" name="Shape 3341"/>
        <p:cNvGrpSpPr/>
        <p:nvPr/>
      </p:nvGrpSpPr>
      <p:grpSpPr>
        <a:xfrm>
          <a:off x="0" y="0"/>
          <a:ext cx="0" cy="0"/>
          <a:chOff x="0" y="0"/>
          <a:chExt cx="0" cy="0"/>
        </a:xfrm>
      </p:grpSpPr>
      <p:sp>
        <p:nvSpPr>
          <p:cNvPr id="3342" name="Google Shape;334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43" name="Google Shape;3343;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4" name="Google Shape;3344;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45" name="Google Shape;3345;p235"/>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6" name="Google Shape;3346;p235"/>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47" name="Google Shape;3347;p235"/>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48" name="Google Shape;3348;p235"/>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49" name="Google Shape;3349;p235"/>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50" name="Google Shape;3350;p235"/>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51" name="Google Shape;3351;p235"/>
          <p:cNvCxnSpPr>
            <a:stCxn id="3352"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353" name="Google Shape;3353;p235"/>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354" name="Google Shape;3354;p235"/>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5" name="Google Shape;3355;p235"/>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5"/>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7" name="Google Shape;3357;p235"/>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8" name="Google Shape;3358;p235"/>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9" name="Google Shape;3359;p235"/>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60" name="Google Shape;3360;p235"/>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61" name="Google Shape;3361;p235"/>
          <p:cNvCxnSpPr>
            <a:endCxn id="3354"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2" name="Google Shape;3362;p235"/>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3" name="Google Shape;3363;p235"/>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4" name="Google Shape;3364;p235"/>
          <p:cNvCxnSpPr>
            <a:endCxn id="3357" idx="4"/>
          </p:cNvCxnSpPr>
          <p:nvPr/>
        </p:nvCxnSpPr>
        <p:spPr>
          <a:xfrm rot="10800000">
            <a:off x="1202000" y="2235825"/>
            <a:ext cx="0" cy="1487700"/>
          </a:xfrm>
          <a:prstGeom prst="straightConnector1">
            <a:avLst/>
          </a:prstGeom>
          <a:noFill/>
          <a:ln cap="flat" cmpd="sng" w="28575">
            <a:solidFill>
              <a:srgbClr val="FF0000"/>
            </a:solidFill>
            <a:prstDash val="solid"/>
            <a:round/>
            <a:headEnd len="med" w="med" type="none"/>
            <a:tailEnd len="med" w="med" type="triangle"/>
          </a:ln>
        </p:spPr>
      </p:cxnSp>
      <p:sp>
        <p:nvSpPr>
          <p:cNvPr id="3365" name="Google Shape;3365;p235"/>
          <p:cNvSpPr/>
          <p:nvPr/>
        </p:nvSpPr>
        <p:spPr>
          <a:xfrm>
            <a:off x="921500"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66" name="Google Shape;3366;p235"/>
          <p:cNvCxnSpPr>
            <a:stCxn id="3354" idx="0"/>
            <a:endCxn id="3358"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67" name="Google Shape;3367;p235"/>
          <p:cNvCxnSpPr>
            <a:stCxn id="3355" idx="0"/>
            <a:endCxn id="3358"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68" name="Google Shape;3368;p235"/>
          <p:cNvCxnSpPr>
            <a:stCxn id="3358" idx="0"/>
            <a:endCxn id="3359"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69" name="Google Shape;3369;p235"/>
          <p:cNvCxnSpPr>
            <a:stCxn id="3356" idx="0"/>
            <a:endCxn id="3360"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70" name="Google Shape;3370;p235"/>
          <p:cNvCxnSpPr>
            <a:stCxn id="3360"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71" name="Google Shape;3371;p235"/>
          <p:cNvCxnSpPr>
            <a:stCxn id="3360"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72" name="Google Shape;3372;p235"/>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235"/>
          <p:cNvCxnSpPr>
            <a:stCxn id="3372"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74" name="Google Shape;3374;p235"/>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75" name="Google Shape;3375;p235"/>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76" name="Google Shape;3376;p235"/>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77" name="Google Shape;3377;p235"/>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8" name="Google Shape;3378;p235"/>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9" name="Google Shape;3379;p235"/>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0" name="Google Shape;3380;p235"/>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1" name="Google Shape;3381;p235"/>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2" name="Google Shape;3382;p235"/>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383" name="Google Shape;3383;p235"/>
          <p:cNvPicPr preferRelativeResize="0"/>
          <p:nvPr/>
        </p:nvPicPr>
        <p:blipFill rotWithShape="1">
          <a:blip r:embed="rId4">
            <a:alphaModFix/>
          </a:blip>
          <a:srcRect b="27126" l="54740" r="3877" t="38108"/>
          <a:stretch/>
        </p:blipFill>
        <p:spPr>
          <a:xfrm>
            <a:off x="5355350" y="2310950"/>
            <a:ext cx="3784052" cy="981875"/>
          </a:xfrm>
          <a:prstGeom prst="rect">
            <a:avLst/>
          </a:prstGeom>
          <a:noFill/>
          <a:ln>
            <a:noFill/>
          </a:ln>
        </p:spPr>
      </p:pic>
      <p:sp>
        <p:nvSpPr>
          <p:cNvPr id="3384" name="Google Shape;3384;p235"/>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8" name="Shape 3388"/>
        <p:cNvGrpSpPr/>
        <p:nvPr/>
      </p:nvGrpSpPr>
      <p:grpSpPr>
        <a:xfrm>
          <a:off x="0" y="0"/>
          <a:ext cx="0" cy="0"/>
          <a:chOff x="0" y="0"/>
          <a:chExt cx="0" cy="0"/>
        </a:xfrm>
      </p:grpSpPr>
      <p:sp>
        <p:nvSpPr>
          <p:cNvPr id="3389" name="Google Shape;3389;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90" name="Google Shape;33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1" name="Google Shape;33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92" name="Google Shape;3392;p236"/>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3" name="Google Shape;3393;p236"/>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94" name="Google Shape;3394;p236"/>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95" name="Google Shape;3395;p236"/>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96" name="Google Shape;3396;p236"/>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97" name="Google Shape;3397;p236"/>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98" name="Google Shape;3398;p236"/>
          <p:cNvCxnSpPr>
            <a:stCxn id="33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400" name="Google Shape;3400;p236"/>
          <p:cNvCxnSpPr/>
          <p:nvPr/>
        </p:nvCxnSpPr>
        <p:spPr>
          <a:xfrm>
            <a:off x="826375" y="3730150"/>
            <a:ext cx="1833000" cy="0"/>
          </a:xfrm>
          <a:prstGeom prst="straightConnector1">
            <a:avLst/>
          </a:prstGeom>
          <a:noFill/>
          <a:ln cap="flat" cmpd="sng" w="38100">
            <a:solidFill>
              <a:srgbClr val="FF0000"/>
            </a:solidFill>
            <a:prstDash val="solid"/>
            <a:round/>
            <a:headEnd len="med" w="med" type="none"/>
            <a:tailEnd len="med" w="med" type="none"/>
          </a:ln>
        </p:spPr>
      </p:cxnSp>
      <p:sp>
        <p:nvSpPr>
          <p:cNvPr id="3401" name="Google Shape;3401;p236"/>
          <p:cNvSpPr/>
          <p:nvPr/>
        </p:nvSpPr>
        <p:spPr>
          <a:xfrm>
            <a:off x="1678625"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2" name="Google Shape;3402;p236"/>
          <p:cNvSpPr/>
          <p:nvPr/>
        </p:nvSpPr>
        <p:spPr>
          <a:xfrm>
            <a:off x="2379938"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6"/>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4" name="Google Shape;3404;p236"/>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5" name="Google Shape;3405;p236"/>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6" name="Google Shape;3406;p236"/>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07" name="Google Shape;3407;p236"/>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08" name="Google Shape;3408;p236"/>
          <p:cNvCxnSpPr>
            <a:endCxn id="3401" idx="2"/>
          </p:cNvCxnSpPr>
          <p:nvPr/>
        </p:nvCxnSpPr>
        <p:spPr>
          <a:xfrm rot="10800000">
            <a:off x="19591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09" name="Google Shape;3409;p236"/>
          <p:cNvCxnSpPr/>
          <p:nvPr/>
        </p:nvCxnSpPr>
        <p:spPr>
          <a:xfrm rot="10800000">
            <a:off x="2660450"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10" name="Google Shape;3410;p236"/>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11" name="Google Shape;3411;p236"/>
          <p:cNvCxnSpPr>
            <a:endCxn id="34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412" name="Google Shape;3412;p236"/>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13" name="Google Shape;3413;p236"/>
          <p:cNvCxnSpPr>
            <a:stCxn id="3401" idx="0"/>
            <a:endCxn id="3405"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14" name="Google Shape;3414;p236"/>
          <p:cNvCxnSpPr>
            <a:stCxn id="3402" idx="0"/>
            <a:endCxn id="3405"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15" name="Google Shape;3415;p236"/>
          <p:cNvCxnSpPr>
            <a:stCxn id="3405" idx="0"/>
            <a:endCxn id="34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416" name="Google Shape;3416;p236"/>
          <p:cNvCxnSpPr>
            <a:stCxn id="3403" idx="0"/>
            <a:endCxn id="3407"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17" name="Google Shape;3417;p236"/>
          <p:cNvCxnSpPr>
            <a:stCxn id="3407"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18" name="Google Shape;3418;p236"/>
          <p:cNvCxnSpPr>
            <a:stCxn id="3407"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19" name="Google Shape;3419;p236"/>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0" name="Google Shape;3420;p236"/>
          <p:cNvCxnSpPr>
            <a:stCxn id="3419"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21" name="Google Shape;3421;p236"/>
          <p:cNvSpPr txBox="1"/>
          <p:nvPr/>
        </p:nvSpPr>
        <p:spPr>
          <a:xfrm>
            <a:off x="2324225" y="306247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22" name="Google Shape;3422;p236"/>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23" name="Google Shape;3423;p236"/>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4" name="Google Shape;3424;p236"/>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5" name="Google Shape;3425;p236"/>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6" name="Google Shape;3426;p236"/>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7" name="Google Shape;3427;p236"/>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8" name="Google Shape;3428;p236"/>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29" name="Google Shape;3429;p236"/>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pic>
        <p:nvPicPr>
          <p:cNvPr id="3430" name="Google Shape;3430;p236"/>
          <p:cNvPicPr preferRelativeResize="0"/>
          <p:nvPr/>
        </p:nvPicPr>
        <p:blipFill rotWithShape="1">
          <a:blip r:embed="rId4">
            <a:alphaModFix/>
          </a:blip>
          <a:srcRect b="23050" l="53348" r="752" t="37192"/>
          <a:stretch/>
        </p:blipFill>
        <p:spPr>
          <a:xfrm>
            <a:off x="5689239" y="2398300"/>
            <a:ext cx="3212413" cy="859475"/>
          </a:xfrm>
          <a:prstGeom prst="rect">
            <a:avLst/>
          </a:prstGeom>
          <a:noFill/>
          <a:ln>
            <a:noFill/>
          </a:ln>
        </p:spPr>
      </p:pic>
      <p:sp>
        <p:nvSpPr>
          <p:cNvPr id="3431" name="Google Shape;3431;p236"/>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2" name="Google Shape;3432;p236"/>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3" name="Google Shape;3433;p236"/>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7" name="Shape 3437"/>
        <p:cNvGrpSpPr/>
        <p:nvPr/>
      </p:nvGrpSpPr>
      <p:grpSpPr>
        <a:xfrm>
          <a:off x="0" y="0"/>
          <a:ext cx="0" cy="0"/>
          <a:chOff x="0" y="0"/>
          <a:chExt cx="0" cy="0"/>
        </a:xfrm>
      </p:grpSpPr>
      <p:sp>
        <p:nvSpPr>
          <p:cNvPr id="3438" name="Google Shape;3438;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39" name="Google Shape;343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0" name="Google Shape;344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41" name="Google Shape;3441;p237"/>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237"/>
          <p:cNvCxnSpPr/>
          <p:nvPr/>
        </p:nvCxnSpPr>
        <p:spPr>
          <a:xfrm>
            <a:off x="152400" y="2043075"/>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43" name="Google Shape;3443;p237"/>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44" name="Google Shape;3444;p237"/>
          <p:cNvCxnSpPr/>
          <p:nvPr/>
        </p:nvCxnSpPr>
        <p:spPr>
          <a:xfrm>
            <a:off x="826375" y="2043050"/>
            <a:ext cx="4775400" cy="0"/>
          </a:xfrm>
          <a:prstGeom prst="straightConnector1">
            <a:avLst/>
          </a:prstGeom>
          <a:noFill/>
          <a:ln cap="flat" cmpd="sng" w="38100">
            <a:solidFill>
              <a:srgbClr val="FF0000"/>
            </a:solidFill>
            <a:prstDash val="solid"/>
            <a:round/>
            <a:headEnd len="med" w="med" type="none"/>
            <a:tailEnd len="med" w="med" type="triangle"/>
          </a:ln>
        </p:spPr>
      </p:cxnSp>
      <p:cxnSp>
        <p:nvCxnSpPr>
          <p:cNvPr id="3445" name="Google Shape;3445;p237"/>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446" name="Google Shape;3446;p237"/>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447" name="Google Shape;3447;p237"/>
          <p:cNvCxnSpPr>
            <a:stCxn id="3448"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49" name="Google Shape;3449;p237"/>
          <p:cNvCxnSpPr/>
          <p:nvPr/>
        </p:nvCxnSpPr>
        <p:spPr>
          <a:xfrm>
            <a:off x="826375" y="3730150"/>
            <a:ext cx="1833000" cy="0"/>
          </a:xfrm>
          <a:prstGeom prst="straightConnector1">
            <a:avLst/>
          </a:prstGeom>
          <a:noFill/>
          <a:ln cap="flat" cmpd="sng" w="38100">
            <a:solidFill>
              <a:srgbClr val="000000"/>
            </a:solidFill>
            <a:prstDash val="solid"/>
            <a:round/>
            <a:headEnd len="med" w="med" type="none"/>
            <a:tailEnd len="med" w="med" type="none"/>
          </a:ln>
        </p:spPr>
      </p:cxnSp>
      <p:sp>
        <p:nvSpPr>
          <p:cNvPr id="3450" name="Google Shape;3450;p237"/>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1" name="Google Shape;3451;p237"/>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7"/>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3" name="Google Shape;3453;p237"/>
          <p:cNvSpPr/>
          <p:nvPr/>
        </p:nvSpPr>
        <p:spPr>
          <a:xfrm>
            <a:off x="1009250" y="1850325"/>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4" name="Google Shape;3454;p237"/>
          <p:cNvSpPr/>
          <p:nvPr/>
        </p:nvSpPr>
        <p:spPr>
          <a:xfrm>
            <a:off x="2467700" y="250070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5" name="Google Shape;3455;p237"/>
          <p:cNvSpPr/>
          <p:nvPr/>
        </p:nvSpPr>
        <p:spPr>
          <a:xfrm>
            <a:off x="2467700" y="18245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56" name="Google Shape;3456;p237"/>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57" name="Google Shape;3457;p237"/>
          <p:cNvCxnSpPr>
            <a:endCxn id="3450"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8" name="Google Shape;3458;p237"/>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9" name="Google Shape;3459;p237"/>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60" name="Google Shape;3460;p237"/>
          <p:cNvCxnSpPr>
            <a:stCxn id="3461" idx="0"/>
            <a:endCxn id="3453" idx="4"/>
          </p:cNvCxnSpPr>
          <p:nvPr/>
        </p:nvCxnSpPr>
        <p:spPr>
          <a:xfrm rot="10800000">
            <a:off x="1202000" y="2235975"/>
            <a:ext cx="0" cy="826500"/>
          </a:xfrm>
          <a:prstGeom prst="straightConnector1">
            <a:avLst/>
          </a:prstGeom>
          <a:noFill/>
          <a:ln cap="flat" cmpd="sng" w="28575">
            <a:solidFill>
              <a:srgbClr val="FF0000"/>
            </a:solidFill>
            <a:prstDash val="solid"/>
            <a:round/>
            <a:headEnd len="med" w="med" type="none"/>
            <a:tailEnd len="med" w="med" type="triangle"/>
          </a:ln>
        </p:spPr>
      </p:cxnSp>
      <p:sp>
        <p:nvSpPr>
          <p:cNvPr id="3461" name="Google Shape;3461;p237"/>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62" name="Google Shape;3462;p237"/>
          <p:cNvCxnSpPr>
            <a:stCxn id="3450" idx="0"/>
            <a:endCxn id="3454"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63" name="Google Shape;3463;p237"/>
          <p:cNvCxnSpPr>
            <a:stCxn id="3451" idx="0"/>
            <a:endCxn id="3454"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64" name="Google Shape;3464;p237"/>
          <p:cNvCxnSpPr>
            <a:stCxn id="3454" idx="0"/>
            <a:endCxn id="3455" idx="4"/>
          </p:cNvCxnSpPr>
          <p:nvPr/>
        </p:nvCxnSpPr>
        <p:spPr>
          <a:xfrm rot="10800000">
            <a:off x="2660450" y="2210000"/>
            <a:ext cx="0" cy="290700"/>
          </a:xfrm>
          <a:prstGeom prst="straightConnector1">
            <a:avLst/>
          </a:prstGeom>
          <a:noFill/>
          <a:ln cap="flat" cmpd="sng" w="28575">
            <a:solidFill>
              <a:srgbClr val="FF0000"/>
            </a:solidFill>
            <a:prstDash val="solid"/>
            <a:round/>
            <a:headEnd len="med" w="med" type="none"/>
            <a:tailEnd len="med" w="med" type="triangle"/>
          </a:ln>
        </p:spPr>
      </p:cxnSp>
      <p:cxnSp>
        <p:nvCxnSpPr>
          <p:cNvPr id="3465" name="Google Shape;3465;p237"/>
          <p:cNvCxnSpPr>
            <a:stCxn id="3452" idx="0"/>
            <a:endCxn id="3456"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66" name="Google Shape;3466;p237"/>
          <p:cNvCxnSpPr>
            <a:stCxn id="3456"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67" name="Google Shape;3467;p237"/>
          <p:cNvCxnSpPr>
            <a:stCxn id="3456"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68" name="Google Shape;3468;p237"/>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9" name="Google Shape;3469;p237"/>
          <p:cNvCxnSpPr>
            <a:stCxn id="346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70" name="Google Shape;3470;p237"/>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71" name="Google Shape;3471;p237"/>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72" name="Google Shape;3472;p237"/>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3" name="Google Shape;3473;p237"/>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4" name="Google Shape;3474;p237"/>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5" name="Google Shape;3475;p237"/>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6" name="Google Shape;3476;p237"/>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7" name="Google Shape;3477;p237"/>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78" name="Google Shape;3478;p237"/>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cxnSp>
        <p:nvCxnSpPr>
          <p:cNvPr id="3479" name="Google Shape;3479;p237"/>
          <p:cNvCxnSpPr/>
          <p:nvPr/>
        </p:nvCxnSpPr>
        <p:spPr>
          <a:xfrm rot="10800000">
            <a:off x="1202000" y="3429550"/>
            <a:ext cx="0" cy="300600"/>
          </a:xfrm>
          <a:prstGeom prst="straightConnector1">
            <a:avLst/>
          </a:prstGeom>
          <a:noFill/>
          <a:ln cap="flat" cmpd="sng" w="38100">
            <a:solidFill>
              <a:srgbClr val="000000"/>
            </a:solidFill>
            <a:prstDash val="solid"/>
            <a:round/>
            <a:headEnd len="med" w="med" type="none"/>
            <a:tailEnd len="med" w="med" type="none"/>
          </a:ln>
        </p:spPr>
      </p:cxnSp>
      <p:sp>
        <p:nvSpPr>
          <p:cNvPr id="3480" name="Google Shape;3480;p237"/>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1" name="Google Shape;3481;p237"/>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2" name="Google Shape;3482;p237"/>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483" name="Google Shape;3483;p237"/>
          <p:cNvPicPr preferRelativeResize="0"/>
          <p:nvPr/>
        </p:nvPicPr>
        <p:blipFill rotWithShape="1">
          <a:blip r:embed="rId4">
            <a:alphaModFix/>
          </a:blip>
          <a:srcRect b="30752" l="53074" r="10361" t="45840"/>
          <a:stretch/>
        </p:blipFill>
        <p:spPr>
          <a:xfrm>
            <a:off x="5658675" y="2602266"/>
            <a:ext cx="3343324" cy="661076"/>
          </a:xfrm>
          <a:prstGeom prst="rect">
            <a:avLst/>
          </a:prstGeom>
          <a:noFill/>
          <a:ln>
            <a:noFill/>
          </a:ln>
        </p:spPr>
      </p:pic>
      <p:sp>
        <p:nvSpPr>
          <p:cNvPr id="3484" name="Google Shape;3484;p237"/>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90" name="Google Shape;3490;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1" name="Google Shape;3491;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2" name="Google Shape;3492;p238"/>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3" name="Google Shape;3493;p238"/>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94" name="Google Shape;3494;p238"/>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95" name="Google Shape;3495;p238"/>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496" name="Google Shape;3496;p238"/>
          <p:cNvCxnSpPr/>
          <p:nvPr/>
        </p:nvCxnSpPr>
        <p:spPr>
          <a:xfrm>
            <a:off x="4282075" y="3723550"/>
            <a:ext cx="1467000" cy="6600"/>
          </a:xfrm>
          <a:prstGeom prst="straightConnector1">
            <a:avLst/>
          </a:prstGeom>
          <a:noFill/>
          <a:ln cap="flat" cmpd="sng" w="38100">
            <a:solidFill>
              <a:srgbClr val="FF0000"/>
            </a:solidFill>
            <a:prstDash val="solid"/>
            <a:round/>
            <a:headEnd len="med" w="med" type="none"/>
            <a:tailEnd len="med" w="med" type="triangle"/>
          </a:ln>
        </p:spPr>
      </p:cxnSp>
      <p:cxnSp>
        <p:nvCxnSpPr>
          <p:cNvPr id="3497" name="Google Shape;3497;p238"/>
          <p:cNvCxnSpPr/>
          <p:nvPr/>
        </p:nvCxnSpPr>
        <p:spPr>
          <a:xfrm flipH="1" rot="5400000">
            <a:off x="3450750" y="2401400"/>
            <a:ext cx="2358900" cy="305400"/>
          </a:xfrm>
          <a:prstGeom prst="curvedConnector3">
            <a:avLst>
              <a:gd fmla="val 50000" name="adj1"/>
            </a:avLst>
          </a:prstGeom>
          <a:noFill/>
          <a:ln cap="flat" cmpd="sng" w="38100">
            <a:solidFill>
              <a:srgbClr val="FF0000"/>
            </a:solidFill>
            <a:prstDash val="dash"/>
            <a:round/>
            <a:headEnd len="med" w="med" type="none"/>
            <a:tailEnd len="med" w="med" type="triangle"/>
          </a:ln>
        </p:spPr>
      </p:cxnSp>
      <p:cxnSp>
        <p:nvCxnSpPr>
          <p:cNvPr id="3498" name="Google Shape;3498;p238"/>
          <p:cNvCxnSpPr>
            <a:stCxn id="34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00" name="Google Shape;3500;p238"/>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501" name="Google Shape;3501;p238"/>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2" name="Google Shape;3502;p238"/>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8"/>
          <p:cNvSpPr/>
          <p:nvPr/>
        </p:nvSpPr>
        <p:spPr>
          <a:xfrm>
            <a:off x="3165125" y="3062475"/>
            <a:ext cx="561000" cy="385500"/>
          </a:xfrm>
          <a:prstGeom prst="roundRect">
            <a:avLst>
              <a:gd fmla="val 16667" name="adj"/>
            </a:avLst>
          </a:prstGeom>
          <a:solidFill>
            <a:srgbClr val="CFE2F3"/>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4" name="Google Shape;3504;p238"/>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5" name="Google Shape;3505;p238"/>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6" name="Google Shape;3506;p238"/>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07" name="Google Shape;3507;p238"/>
          <p:cNvSpPr/>
          <p:nvPr/>
        </p:nvSpPr>
        <p:spPr>
          <a:xfrm>
            <a:off x="3870400" y="27869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08" name="Google Shape;3508;p238"/>
          <p:cNvCxnSpPr>
            <a:endCxn id="3501"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09" name="Google Shape;3509;p238"/>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10" name="Google Shape;3510;p238"/>
          <p:cNvCxnSpPr/>
          <p:nvPr/>
        </p:nvCxnSpPr>
        <p:spPr>
          <a:xfrm rot="10800000">
            <a:off x="34456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511" name="Google Shape;3511;p238"/>
          <p:cNvCxnSpPr>
            <a:endCxn id="35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512" name="Google Shape;3512;p238"/>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13" name="Google Shape;3513;p238"/>
          <p:cNvCxnSpPr>
            <a:stCxn id="3501" idx="0"/>
            <a:endCxn id="3505"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14" name="Google Shape;3514;p238"/>
          <p:cNvCxnSpPr>
            <a:stCxn id="3502" idx="0"/>
            <a:endCxn id="3505"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15" name="Google Shape;3515;p238"/>
          <p:cNvCxnSpPr>
            <a:stCxn id="3505" idx="0"/>
            <a:endCxn id="35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16" name="Google Shape;3516;p238"/>
          <p:cNvCxnSpPr>
            <a:stCxn id="3503" idx="0"/>
            <a:endCxn id="3507" idx="1"/>
          </p:cNvCxnSpPr>
          <p:nvPr/>
        </p:nvCxnSpPr>
        <p:spPr>
          <a:xfrm rot="-5400000">
            <a:off x="3576725" y="2712375"/>
            <a:ext cx="219000" cy="481200"/>
          </a:xfrm>
          <a:prstGeom prst="curvedConnector3">
            <a:avLst>
              <a:gd fmla="val 114361" name="adj1"/>
            </a:avLst>
          </a:prstGeom>
          <a:noFill/>
          <a:ln cap="flat" cmpd="sng" w="28575">
            <a:solidFill>
              <a:srgbClr val="FF0000"/>
            </a:solidFill>
            <a:prstDash val="solid"/>
            <a:round/>
            <a:headEnd len="med" w="med" type="none"/>
            <a:tailEnd len="med" w="med" type="triangle"/>
          </a:ln>
        </p:spPr>
      </p:cxnSp>
      <p:cxnSp>
        <p:nvCxnSpPr>
          <p:cNvPr id="3517" name="Google Shape;3517;p238"/>
          <p:cNvCxnSpPr>
            <a:stCxn id="3507" idx="4"/>
          </p:cNvCxnSpPr>
          <p:nvPr/>
        </p:nvCxnSpPr>
        <p:spPr>
          <a:xfrm flipH="1" rot="-5400000">
            <a:off x="3904450" y="3331150"/>
            <a:ext cx="546300" cy="2289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18" name="Google Shape;3518;p238"/>
          <p:cNvCxnSpPr>
            <a:stCxn id="3507" idx="0"/>
          </p:cNvCxnSpPr>
          <p:nvPr/>
        </p:nvCxnSpPr>
        <p:spPr>
          <a:xfrm rot="10800000">
            <a:off x="4061650" y="2506450"/>
            <a:ext cx="1500" cy="280500"/>
          </a:xfrm>
          <a:prstGeom prst="straightConnector1">
            <a:avLst/>
          </a:prstGeom>
          <a:noFill/>
          <a:ln cap="flat" cmpd="sng" w="38100">
            <a:solidFill>
              <a:srgbClr val="FF0000"/>
            </a:solidFill>
            <a:prstDash val="solid"/>
            <a:round/>
            <a:headEnd len="med" w="med" type="none"/>
            <a:tailEnd len="med" w="med" type="none"/>
          </a:ln>
        </p:spPr>
      </p:cxnSp>
      <p:sp>
        <p:nvSpPr>
          <p:cNvPr id="3519" name="Google Shape;3519;p238"/>
          <p:cNvSpPr/>
          <p:nvPr/>
        </p:nvSpPr>
        <p:spPr>
          <a:xfrm>
            <a:off x="3781900" y="2247250"/>
            <a:ext cx="561000" cy="2592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0" name="Google Shape;3520;p238"/>
          <p:cNvCxnSpPr>
            <a:stCxn id="3519" idx="0"/>
          </p:cNvCxnSpPr>
          <p:nvPr/>
        </p:nvCxnSpPr>
        <p:spPr>
          <a:xfrm rot="10800000">
            <a:off x="4061500" y="2042950"/>
            <a:ext cx="900" cy="204300"/>
          </a:xfrm>
          <a:prstGeom prst="straightConnector1">
            <a:avLst/>
          </a:prstGeom>
          <a:noFill/>
          <a:ln cap="flat" cmpd="sng" w="38100">
            <a:solidFill>
              <a:srgbClr val="FF0000"/>
            </a:solidFill>
            <a:prstDash val="solid"/>
            <a:round/>
            <a:headEnd len="med" w="med" type="none"/>
            <a:tailEnd len="med" w="med" type="none"/>
          </a:ln>
        </p:spPr>
      </p:cxnSp>
      <p:sp>
        <p:nvSpPr>
          <p:cNvPr id="3521" name="Google Shape;3521;p238"/>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22" name="Google Shape;3522;p238"/>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23" name="Google Shape;3523;p238"/>
          <p:cNvCxnSpPr/>
          <p:nvPr/>
        </p:nvCxnSpPr>
        <p:spPr>
          <a:xfrm>
            <a:off x="1202000" y="3726850"/>
            <a:ext cx="2228700" cy="0"/>
          </a:xfrm>
          <a:prstGeom prst="straightConnector1">
            <a:avLst/>
          </a:prstGeom>
          <a:noFill/>
          <a:ln cap="flat" cmpd="sng" w="38100">
            <a:solidFill>
              <a:srgbClr val="FF0000"/>
            </a:solidFill>
            <a:prstDash val="solid"/>
            <a:round/>
            <a:headEnd len="med" w="med" type="none"/>
            <a:tailEnd len="med" w="med" type="none"/>
          </a:ln>
        </p:spPr>
      </p:cxnSp>
      <p:sp>
        <p:nvSpPr>
          <p:cNvPr id="3524" name="Google Shape;3524;p238"/>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5" name="Google Shape;3525;p238"/>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6" name="Google Shape;3526;p238"/>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7" name="Google Shape;3527;p238"/>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8" name="Google Shape;3528;p238"/>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9" name="Google Shape;3529;p238"/>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30" name="Google Shape;3530;p238"/>
          <p:cNvPicPr preferRelativeResize="0"/>
          <p:nvPr/>
        </p:nvPicPr>
        <p:blipFill rotWithShape="1">
          <a:blip r:embed="rId4">
            <a:alphaModFix/>
          </a:blip>
          <a:srcRect b="23051" l="54102" r="3407" t="36342"/>
          <a:stretch/>
        </p:blipFill>
        <p:spPr>
          <a:xfrm>
            <a:off x="5414250" y="2333175"/>
            <a:ext cx="3885226" cy="11469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4" name="Shape 3534"/>
        <p:cNvGrpSpPr/>
        <p:nvPr/>
      </p:nvGrpSpPr>
      <p:grpSpPr>
        <a:xfrm>
          <a:off x="0" y="0"/>
          <a:ext cx="0" cy="0"/>
          <a:chOff x="0" y="0"/>
          <a:chExt cx="0" cy="0"/>
        </a:xfrm>
      </p:grpSpPr>
      <p:sp>
        <p:nvSpPr>
          <p:cNvPr id="3535" name="Google Shape;3535;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 with “peepholes”</a:t>
            </a:r>
            <a:endParaRPr>
              <a:latin typeface="Montserrat"/>
              <a:ea typeface="Montserrat"/>
              <a:cs typeface="Montserrat"/>
              <a:sym typeface="Montserrat"/>
            </a:endParaRPr>
          </a:p>
        </p:txBody>
      </p:sp>
      <p:pic>
        <p:nvPicPr>
          <p:cNvPr descr="watermark.jpg" id="3536" name="Google Shape;353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7" name="Google Shape;353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38" name="Google Shape;3538;p239"/>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239"/>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9"/>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9"/>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42" name="Google Shape;3542;p239"/>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543" name="Google Shape;3543;p239"/>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44" name="Google Shape;3544;p239"/>
          <p:cNvCxnSpPr>
            <a:stCxn id="3545"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46" name="Google Shape;3546;p239"/>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547" name="Google Shape;3547;p239"/>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48" name="Google Shape;3548;p239"/>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39"/>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50" name="Google Shape;3550;p239"/>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1" name="Google Shape;3551;p239"/>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2" name="Google Shape;3552;p239"/>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53" name="Google Shape;3553;p239"/>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54" name="Google Shape;3554;p239"/>
          <p:cNvCxnSpPr>
            <a:endCxn id="3547"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5" name="Google Shape;3555;p239"/>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6" name="Google Shape;3556;p239"/>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7" name="Google Shape;3557;p239"/>
          <p:cNvCxnSpPr>
            <a:stCxn id="3558" idx="2"/>
            <a:endCxn id="3550" idx="4"/>
          </p:cNvCxnSpPr>
          <p:nvPr/>
        </p:nvCxnSpPr>
        <p:spPr>
          <a:xfrm rot="10800000">
            <a:off x="1202000" y="2235975"/>
            <a:ext cx="0" cy="1212000"/>
          </a:xfrm>
          <a:prstGeom prst="straightConnector1">
            <a:avLst/>
          </a:prstGeom>
          <a:noFill/>
          <a:ln cap="flat" cmpd="sng" w="28575">
            <a:solidFill>
              <a:srgbClr val="000000"/>
            </a:solidFill>
            <a:prstDash val="solid"/>
            <a:round/>
            <a:headEnd len="med" w="med" type="none"/>
            <a:tailEnd len="med" w="med" type="triangle"/>
          </a:ln>
        </p:spPr>
      </p:cxnSp>
      <p:sp>
        <p:nvSpPr>
          <p:cNvPr id="3558" name="Google Shape;3558;p239"/>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59" name="Google Shape;3559;p239"/>
          <p:cNvCxnSpPr>
            <a:stCxn id="3547" idx="0"/>
            <a:endCxn id="3551"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60" name="Google Shape;3560;p239"/>
          <p:cNvCxnSpPr>
            <a:stCxn id="3548" idx="0"/>
            <a:endCxn id="3551"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61" name="Google Shape;3561;p239"/>
          <p:cNvCxnSpPr>
            <a:stCxn id="3551" idx="0"/>
            <a:endCxn id="3552"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62" name="Google Shape;3562;p239"/>
          <p:cNvCxnSpPr>
            <a:stCxn id="3549" idx="0"/>
            <a:endCxn id="3553"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563" name="Google Shape;3563;p239"/>
          <p:cNvCxnSpPr>
            <a:stCxn id="3553"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64" name="Google Shape;3564;p239"/>
          <p:cNvCxnSpPr>
            <a:stCxn id="3553"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565" name="Google Shape;3565;p239"/>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6" name="Google Shape;3566;p239"/>
          <p:cNvCxnSpPr>
            <a:stCxn id="3565"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567" name="Google Shape;3567;p239"/>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68" name="Google Shape;3568;p239"/>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69" name="Google Shape;3569;p239"/>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570" name="Google Shape;3570;p239"/>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1" name="Google Shape;3571;p239"/>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2" name="Google Shape;3572;p239"/>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3" name="Google Shape;3573;p239"/>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4" name="Google Shape;3574;p239"/>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5" name="Google Shape;3575;p239"/>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76" name="Google Shape;3576;p239"/>
          <p:cNvPicPr preferRelativeResize="0"/>
          <p:nvPr/>
        </p:nvPicPr>
        <p:blipFill rotWithShape="1">
          <a:blip r:embed="rId4">
            <a:alphaModFix/>
          </a:blip>
          <a:srcRect b="16844" l="51531" r="0" t="32617"/>
          <a:stretch/>
        </p:blipFill>
        <p:spPr>
          <a:xfrm>
            <a:off x="5414250" y="2306989"/>
            <a:ext cx="3729751" cy="1201186"/>
          </a:xfrm>
          <a:prstGeom prst="rect">
            <a:avLst/>
          </a:prstGeom>
          <a:noFill/>
          <a:ln>
            <a:noFill/>
          </a:ln>
        </p:spPr>
      </p:pic>
      <p:cxnSp>
        <p:nvCxnSpPr>
          <p:cNvPr id="3577" name="Google Shape;3577;p239"/>
          <p:cNvCxnSpPr/>
          <p:nvPr/>
        </p:nvCxnSpPr>
        <p:spPr>
          <a:xfrm>
            <a:off x="876450" y="2050775"/>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78" name="Google Shape;3578;p239"/>
          <p:cNvCxnSpPr/>
          <p:nvPr/>
        </p:nvCxnSpPr>
        <p:spPr>
          <a:xfrm flipH="1" rot="10800000">
            <a:off x="876450" y="3453025"/>
            <a:ext cx="225300" cy="135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79" name="Google Shape;3579;p239"/>
          <p:cNvCxnSpPr/>
          <p:nvPr/>
        </p:nvCxnSpPr>
        <p:spPr>
          <a:xfrm flipH="1" rot="10800000">
            <a:off x="896475" y="3432925"/>
            <a:ext cx="781200" cy="1554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80" name="Google Shape;3580;p239"/>
          <p:cNvCxnSpPr>
            <a:endCxn id="3558" idx="2"/>
          </p:cNvCxnSpPr>
          <p:nvPr/>
        </p:nvCxnSpPr>
        <p:spPr>
          <a:xfrm rot="10800000">
            <a:off x="120200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81" name="Google Shape;3581;p239"/>
          <p:cNvCxnSpPr/>
          <p:nvPr/>
        </p:nvCxnSpPr>
        <p:spPr>
          <a:xfrm>
            <a:off x="3057200" y="2042950"/>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82" name="Google Shape;3582;p239"/>
          <p:cNvCxnSpPr/>
          <p:nvPr/>
        </p:nvCxnSpPr>
        <p:spPr>
          <a:xfrm flipH="1" rot="10800000">
            <a:off x="3060050" y="3453100"/>
            <a:ext cx="255300" cy="130200"/>
          </a:xfrm>
          <a:prstGeom prst="curvedConnector3">
            <a:avLst>
              <a:gd fmla="val 72591"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6" name="Shape 3586"/>
        <p:cNvGrpSpPr/>
        <p:nvPr/>
      </p:nvGrpSpPr>
      <p:grpSpPr>
        <a:xfrm>
          <a:off x="0" y="0"/>
          <a:ext cx="0" cy="0"/>
          <a:chOff x="0" y="0"/>
          <a:chExt cx="0" cy="0"/>
        </a:xfrm>
      </p:grpSpPr>
      <p:sp>
        <p:nvSpPr>
          <p:cNvPr id="3587" name="Google Shape;3587;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Gated Recurrent Unit (GRU)</a:t>
            </a:r>
            <a:endParaRPr>
              <a:latin typeface="Montserrat"/>
              <a:ea typeface="Montserrat"/>
              <a:cs typeface="Montserrat"/>
              <a:sym typeface="Montserrat"/>
            </a:endParaRPr>
          </a:p>
        </p:txBody>
      </p:sp>
      <p:pic>
        <p:nvPicPr>
          <p:cNvPr descr="watermark.jpg" id="3588" name="Google Shape;3588;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9" name="Google Shape;3589;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90" name="Google Shape;3590;p240"/>
          <p:cNvSpPr/>
          <p:nvPr/>
        </p:nvSpPr>
        <p:spPr>
          <a:xfrm>
            <a:off x="793500"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1" name="Google Shape;3591;p240"/>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92" name="Google Shape;3592;p240"/>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93" name="Google Shape;3593;p240"/>
          <p:cNvCxnSpPr/>
          <p:nvPr/>
        </p:nvCxnSpPr>
        <p:spPr>
          <a:xfrm rot="-5400000">
            <a:off x="4253200" y="1445775"/>
            <a:ext cx="764100" cy="4359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94" name="Google Shape;3594;p240"/>
          <p:cNvCxnSpPr>
            <a:stCxn id="3595" idx="0"/>
          </p:cNvCxnSpPr>
          <p:nvPr/>
        </p:nvCxnSpPr>
        <p:spPr>
          <a:xfrm rot="-5400000">
            <a:off x="843625" y="3963700"/>
            <a:ext cx="433200" cy="353400"/>
          </a:xfrm>
          <a:prstGeom prst="curvedConnector3">
            <a:avLst>
              <a:gd fmla="val 78018" name="adj1"/>
            </a:avLst>
          </a:prstGeom>
          <a:noFill/>
          <a:ln cap="flat" cmpd="sng" w="38100">
            <a:solidFill>
              <a:srgbClr val="000000"/>
            </a:solidFill>
            <a:prstDash val="solid"/>
            <a:round/>
            <a:headEnd len="med" w="med" type="none"/>
            <a:tailEnd len="med" w="med" type="none"/>
          </a:ln>
        </p:spPr>
      </p:cxnSp>
      <p:sp>
        <p:nvSpPr>
          <p:cNvPr id="3596" name="Google Shape;3596;p240"/>
          <p:cNvSpPr/>
          <p:nvPr/>
        </p:nvSpPr>
        <p:spPr>
          <a:xfrm>
            <a:off x="2455850" y="2974338"/>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97" name="Google Shape;3597;p240"/>
          <p:cNvSpPr/>
          <p:nvPr/>
        </p:nvSpPr>
        <p:spPr>
          <a:xfrm>
            <a:off x="2543600" y="18245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X</a:t>
            </a:r>
            <a:endParaRPr b="1" sz="1600">
              <a:solidFill>
                <a:schemeClr val="dk1"/>
              </a:solidFill>
              <a:latin typeface="Montserrat"/>
              <a:ea typeface="Montserrat"/>
              <a:cs typeface="Montserrat"/>
              <a:sym typeface="Montserrat"/>
            </a:endParaRPr>
          </a:p>
        </p:txBody>
      </p:sp>
      <p:cxnSp>
        <p:nvCxnSpPr>
          <p:cNvPr id="3598" name="Google Shape;3598;p240"/>
          <p:cNvCxnSpPr>
            <a:stCxn id="3599" idx="0"/>
            <a:endCxn id="3600" idx="6"/>
          </p:cNvCxnSpPr>
          <p:nvPr/>
        </p:nvCxnSpPr>
        <p:spPr>
          <a:xfrm flipH="1" rot="5400000">
            <a:off x="1606625" y="2587750"/>
            <a:ext cx="368400" cy="336600"/>
          </a:xfrm>
          <a:prstGeom prst="curvedConnector2">
            <a:avLst/>
          </a:prstGeom>
          <a:noFill/>
          <a:ln cap="flat" cmpd="sng" w="28575">
            <a:solidFill>
              <a:srgbClr val="000000"/>
            </a:solidFill>
            <a:prstDash val="solid"/>
            <a:round/>
            <a:headEnd len="med" w="med" type="none"/>
            <a:tailEnd len="med" w="med" type="triangle"/>
          </a:ln>
        </p:spPr>
      </p:cxnSp>
      <p:cxnSp>
        <p:nvCxnSpPr>
          <p:cNvPr id="3601" name="Google Shape;3601;p240"/>
          <p:cNvCxnSpPr>
            <a:stCxn id="3602" idx="0"/>
            <a:endCxn id="3597" idx="4"/>
          </p:cNvCxnSpPr>
          <p:nvPr/>
        </p:nvCxnSpPr>
        <p:spPr>
          <a:xfrm rot="10800000">
            <a:off x="27363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603" name="Google Shape;3603;p240"/>
          <p:cNvCxnSpPr>
            <a:stCxn id="3596" idx="0"/>
            <a:endCxn id="3604" idx="3"/>
          </p:cNvCxnSpPr>
          <p:nvPr/>
        </p:nvCxnSpPr>
        <p:spPr>
          <a:xfrm rot="-5400000">
            <a:off x="3276200" y="2323788"/>
            <a:ext cx="110700" cy="1190400"/>
          </a:xfrm>
          <a:prstGeom prst="curvedConnector3">
            <a:avLst>
              <a:gd fmla="val 24492" name="adj1"/>
            </a:avLst>
          </a:prstGeom>
          <a:noFill/>
          <a:ln cap="flat" cmpd="sng" w="28575">
            <a:solidFill>
              <a:srgbClr val="000000"/>
            </a:solidFill>
            <a:prstDash val="solid"/>
            <a:round/>
            <a:headEnd len="med" w="med" type="none"/>
            <a:tailEnd len="med" w="med" type="triangle"/>
          </a:ln>
        </p:spPr>
      </p:cxnSp>
      <p:cxnSp>
        <p:nvCxnSpPr>
          <p:cNvPr id="3605" name="Google Shape;3605;p240"/>
          <p:cNvCxnSpPr/>
          <p:nvPr/>
        </p:nvCxnSpPr>
        <p:spPr>
          <a:xfrm rot="5400000">
            <a:off x="3641050" y="3493200"/>
            <a:ext cx="591000" cy="290400"/>
          </a:xfrm>
          <a:prstGeom prst="curvedConnector3">
            <a:avLst>
              <a:gd fmla="val 88981" name="adj1"/>
            </a:avLst>
          </a:prstGeom>
          <a:noFill/>
          <a:ln cap="flat" cmpd="sng" w="38100">
            <a:solidFill>
              <a:srgbClr val="000000"/>
            </a:solidFill>
            <a:prstDash val="solid"/>
            <a:round/>
            <a:headEnd len="med" w="med" type="none"/>
            <a:tailEnd len="med" w="med" type="none"/>
          </a:ln>
        </p:spPr>
      </p:cxnSp>
      <p:cxnSp>
        <p:nvCxnSpPr>
          <p:cNvPr id="3606" name="Google Shape;3606;p240"/>
          <p:cNvCxnSpPr/>
          <p:nvPr/>
        </p:nvCxnSpPr>
        <p:spPr>
          <a:xfrm rot="10800000">
            <a:off x="4062400" y="2282275"/>
            <a:ext cx="1500" cy="280500"/>
          </a:xfrm>
          <a:prstGeom prst="straightConnector1">
            <a:avLst/>
          </a:prstGeom>
          <a:noFill/>
          <a:ln cap="flat" cmpd="sng" w="38100">
            <a:solidFill>
              <a:srgbClr val="000000"/>
            </a:solidFill>
            <a:prstDash val="solid"/>
            <a:round/>
            <a:headEnd len="med" w="med" type="none"/>
            <a:tailEnd len="med" w="med" type="none"/>
          </a:ln>
        </p:spPr>
      </p:cxnSp>
      <p:cxnSp>
        <p:nvCxnSpPr>
          <p:cNvPr id="3607" name="Google Shape;3607;p240"/>
          <p:cNvCxnSpPr>
            <a:stCxn id="360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609" name="Google Shape;3609;p240"/>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0" name="Google Shape;3610;p240"/>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1" name="Google Shape;3611;p240"/>
          <p:cNvSpPr txBox="1"/>
          <p:nvPr/>
        </p:nvSpPr>
        <p:spPr>
          <a:xfrm>
            <a:off x="4562500" y="8685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2" name="Google Shape;3612;p240"/>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613" name="Google Shape;3613;p240"/>
          <p:cNvPicPr preferRelativeResize="0"/>
          <p:nvPr/>
        </p:nvPicPr>
        <p:blipFill rotWithShape="1">
          <a:blip r:embed="rId4">
            <a:alphaModFix/>
          </a:blip>
          <a:srcRect b="0" l="49897" r="0" t="12403"/>
          <a:stretch/>
        </p:blipFill>
        <p:spPr>
          <a:xfrm>
            <a:off x="5203600" y="2465081"/>
            <a:ext cx="4197002" cy="2266393"/>
          </a:xfrm>
          <a:prstGeom prst="rect">
            <a:avLst/>
          </a:prstGeom>
          <a:noFill/>
          <a:ln>
            <a:noFill/>
          </a:ln>
        </p:spPr>
      </p:pic>
      <p:cxnSp>
        <p:nvCxnSpPr>
          <p:cNvPr id="3614" name="Google Shape;3614;p240"/>
          <p:cNvCxnSpPr/>
          <p:nvPr/>
        </p:nvCxnSpPr>
        <p:spPr>
          <a:xfrm rot="-5400000">
            <a:off x="1006675" y="3588250"/>
            <a:ext cx="460800" cy="380700"/>
          </a:xfrm>
          <a:prstGeom prst="curvedConnector3">
            <a:avLst>
              <a:gd fmla="val 90207" name="adj1"/>
            </a:avLst>
          </a:prstGeom>
          <a:noFill/>
          <a:ln cap="flat" cmpd="sng" w="38100">
            <a:solidFill>
              <a:srgbClr val="000000"/>
            </a:solidFill>
            <a:prstDash val="solid"/>
            <a:round/>
            <a:headEnd len="med" w="med" type="none"/>
            <a:tailEnd len="med" w="med" type="none"/>
          </a:ln>
        </p:spPr>
      </p:cxnSp>
      <p:sp>
        <p:nvSpPr>
          <p:cNvPr id="3615" name="Google Shape;3615;p240"/>
          <p:cNvSpPr/>
          <p:nvPr/>
        </p:nvSpPr>
        <p:spPr>
          <a:xfrm>
            <a:off x="3870400" y="189677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a:t>
            </a:r>
            <a:endParaRPr b="1" sz="3000">
              <a:solidFill>
                <a:schemeClr val="dk1"/>
              </a:solidFill>
              <a:latin typeface="Montserrat"/>
              <a:ea typeface="Montserrat"/>
              <a:cs typeface="Montserrat"/>
              <a:sym typeface="Montserrat"/>
            </a:endParaRPr>
          </a:p>
        </p:txBody>
      </p:sp>
      <p:sp>
        <p:nvSpPr>
          <p:cNvPr id="3599" name="Google Shape;3599;p240"/>
          <p:cNvSpPr/>
          <p:nvPr/>
        </p:nvSpPr>
        <p:spPr>
          <a:xfrm>
            <a:off x="1678625" y="2940250"/>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cxnSp>
        <p:nvCxnSpPr>
          <p:cNvPr id="3616" name="Google Shape;3616;p240"/>
          <p:cNvCxnSpPr/>
          <p:nvPr/>
        </p:nvCxnSpPr>
        <p:spPr>
          <a:xfrm>
            <a:off x="1399325" y="3560825"/>
            <a:ext cx="1125000" cy="0"/>
          </a:xfrm>
          <a:prstGeom prst="straightConnector1">
            <a:avLst/>
          </a:prstGeom>
          <a:noFill/>
          <a:ln cap="flat" cmpd="sng" w="38100">
            <a:solidFill>
              <a:srgbClr val="000000"/>
            </a:solidFill>
            <a:prstDash val="solid"/>
            <a:round/>
            <a:headEnd len="med" w="med" type="none"/>
            <a:tailEnd len="med" w="med" type="none"/>
          </a:ln>
        </p:spPr>
      </p:cxnSp>
      <p:cxnSp>
        <p:nvCxnSpPr>
          <p:cNvPr id="3617" name="Google Shape;3617;p240"/>
          <p:cNvCxnSpPr>
            <a:stCxn id="3596" idx="2"/>
          </p:cNvCxnSpPr>
          <p:nvPr/>
        </p:nvCxnSpPr>
        <p:spPr>
          <a:xfrm rot="5400000">
            <a:off x="2530850" y="3358038"/>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8" name="Google Shape;3618;p240"/>
          <p:cNvCxnSpPr/>
          <p:nvPr/>
        </p:nvCxnSpPr>
        <p:spPr>
          <a:xfrm rot="5400000">
            <a:off x="1753625" y="3339625"/>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9" name="Google Shape;3619;p240"/>
          <p:cNvCxnSpPr/>
          <p:nvPr/>
        </p:nvCxnSpPr>
        <p:spPr>
          <a:xfrm flipH="1" rot="5400000">
            <a:off x="428125" y="2564025"/>
            <a:ext cx="1512600" cy="495900"/>
          </a:xfrm>
          <a:prstGeom prst="curvedConnector3">
            <a:avLst>
              <a:gd fmla="val 8940" name="adj1"/>
            </a:avLst>
          </a:prstGeom>
          <a:noFill/>
          <a:ln cap="flat" cmpd="sng" w="38100">
            <a:solidFill>
              <a:srgbClr val="000000"/>
            </a:solidFill>
            <a:prstDash val="solid"/>
            <a:round/>
            <a:headEnd len="med" w="med" type="none"/>
            <a:tailEnd len="med" w="med" type="none"/>
          </a:ln>
        </p:spPr>
      </p:cxnSp>
      <p:cxnSp>
        <p:nvCxnSpPr>
          <p:cNvPr id="3620" name="Google Shape;3620;p240"/>
          <p:cNvCxnSpPr/>
          <p:nvPr/>
        </p:nvCxnSpPr>
        <p:spPr>
          <a:xfrm flipH="1" rot="5400000">
            <a:off x="743750" y="2746700"/>
            <a:ext cx="1422300" cy="15000"/>
          </a:xfrm>
          <a:prstGeom prst="curvedConnector3">
            <a:avLst>
              <a:gd fmla="val 50000" name="adj1"/>
            </a:avLst>
          </a:prstGeom>
          <a:noFill/>
          <a:ln cap="flat" cmpd="sng" w="38100">
            <a:solidFill>
              <a:srgbClr val="666666"/>
            </a:solidFill>
            <a:prstDash val="solid"/>
            <a:round/>
            <a:headEnd len="med" w="med" type="none"/>
            <a:tailEnd len="med" w="med" type="none"/>
          </a:ln>
        </p:spPr>
      </p:cxnSp>
      <p:sp>
        <p:nvSpPr>
          <p:cNvPr id="3600" name="Google Shape;3600;p240"/>
          <p:cNvSpPr/>
          <p:nvPr/>
        </p:nvSpPr>
        <p:spPr>
          <a:xfrm>
            <a:off x="1236925" y="2378988"/>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1" name="Google Shape;3621;p240"/>
          <p:cNvCxnSpPr/>
          <p:nvPr/>
        </p:nvCxnSpPr>
        <p:spPr>
          <a:xfrm flipH="1" rot="5400000">
            <a:off x="1339700" y="3740338"/>
            <a:ext cx="300600" cy="85200"/>
          </a:xfrm>
          <a:prstGeom prst="curvedConnector3">
            <a:avLst>
              <a:gd fmla="val 50000" name="adj1"/>
            </a:avLst>
          </a:prstGeom>
          <a:noFill/>
          <a:ln cap="flat" cmpd="sng" w="38100">
            <a:solidFill>
              <a:srgbClr val="666666"/>
            </a:solidFill>
            <a:prstDash val="solid"/>
            <a:round/>
            <a:headEnd len="med" w="med" type="none"/>
            <a:tailEnd len="med" w="med" type="none"/>
          </a:ln>
        </p:spPr>
      </p:cxnSp>
      <p:cxnSp>
        <p:nvCxnSpPr>
          <p:cNvPr id="3622" name="Google Shape;3622;p240"/>
          <p:cNvCxnSpPr/>
          <p:nvPr/>
        </p:nvCxnSpPr>
        <p:spPr>
          <a:xfrm flipH="1" rot="10800000">
            <a:off x="1236925" y="3923800"/>
            <a:ext cx="2569200" cy="5100"/>
          </a:xfrm>
          <a:prstGeom prst="straightConnector1">
            <a:avLst/>
          </a:prstGeom>
          <a:noFill/>
          <a:ln cap="flat" cmpd="sng" w="38100">
            <a:solidFill>
              <a:srgbClr val="000000"/>
            </a:solidFill>
            <a:prstDash val="solid"/>
            <a:round/>
            <a:headEnd len="med" w="med" type="none"/>
            <a:tailEnd len="med" w="med" type="none"/>
          </a:ln>
        </p:spPr>
      </p:cxnSp>
      <p:sp>
        <p:nvSpPr>
          <p:cNvPr id="3623" name="Google Shape;3623;p240"/>
          <p:cNvSpPr/>
          <p:nvPr/>
        </p:nvSpPr>
        <p:spPr>
          <a:xfrm>
            <a:off x="3803000" y="3159613"/>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40"/>
          <p:cNvSpPr txBox="1"/>
          <p:nvPr/>
        </p:nvSpPr>
        <p:spPr>
          <a:xfrm>
            <a:off x="3683800" y="3172463"/>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604" name="Google Shape;3604;p240"/>
          <p:cNvSpPr/>
          <p:nvPr/>
        </p:nvSpPr>
        <p:spPr>
          <a:xfrm>
            <a:off x="3870400" y="2534613"/>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5" name="Google Shape;3625;p240"/>
          <p:cNvCxnSpPr>
            <a:stCxn id="3624" idx="0"/>
            <a:endCxn id="3604" idx="4"/>
          </p:cNvCxnSpPr>
          <p:nvPr/>
        </p:nvCxnSpPr>
        <p:spPr>
          <a:xfrm flipH="1" rot="10800000">
            <a:off x="4061950" y="2920163"/>
            <a:ext cx="1200" cy="252300"/>
          </a:xfrm>
          <a:prstGeom prst="straightConnector1">
            <a:avLst/>
          </a:prstGeom>
          <a:noFill/>
          <a:ln cap="flat" cmpd="sng" w="38100">
            <a:solidFill>
              <a:srgbClr val="000000"/>
            </a:solidFill>
            <a:prstDash val="solid"/>
            <a:round/>
            <a:headEnd len="med" w="med" type="none"/>
            <a:tailEnd len="med" w="med" type="none"/>
          </a:ln>
        </p:spPr>
      </p:cxnSp>
      <p:cxnSp>
        <p:nvCxnSpPr>
          <p:cNvPr id="3626" name="Google Shape;3626;p240"/>
          <p:cNvCxnSpPr>
            <a:stCxn id="3596" idx="0"/>
          </p:cNvCxnSpPr>
          <p:nvPr/>
        </p:nvCxnSpPr>
        <p:spPr>
          <a:xfrm flipH="1" rot="10800000">
            <a:off x="2736350" y="2857338"/>
            <a:ext cx="11400" cy="117000"/>
          </a:xfrm>
          <a:prstGeom prst="straightConnector1">
            <a:avLst/>
          </a:prstGeom>
          <a:noFill/>
          <a:ln cap="flat" cmpd="sng" w="38100">
            <a:solidFill>
              <a:srgbClr val="000000"/>
            </a:solidFill>
            <a:prstDash val="solid"/>
            <a:round/>
            <a:headEnd len="med" w="med" type="none"/>
            <a:tailEnd len="med" w="med" type="none"/>
          </a:ln>
        </p:spPr>
      </p:cxnSp>
      <p:sp>
        <p:nvSpPr>
          <p:cNvPr id="3602" name="Google Shape;3602;p240"/>
          <p:cNvSpPr/>
          <p:nvPr/>
        </p:nvSpPr>
        <p:spPr>
          <a:xfrm>
            <a:off x="2467700" y="2500700"/>
            <a:ext cx="5373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1-</a:t>
            </a:r>
            <a:endParaRPr b="1" sz="1600">
              <a:latin typeface="Montserrat"/>
              <a:ea typeface="Montserrat"/>
              <a:cs typeface="Montserrat"/>
              <a:sym typeface="Montserrat"/>
            </a:endParaRPr>
          </a:p>
        </p:txBody>
      </p:sp>
      <p:sp>
        <p:nvSpPr>
          <p:cNvPr id="3627" name="Google Shape;3627;p240"/>
          <p:cNvSpPr txBox="1"/>
          <p:nvPr/>
        </p:nvSpPr>
        <p:spPr>
          <a:xfrm>
            <a:off x="1846925" y="24034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r</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28" name="Google Shape;3628;p240"/>
          <p:cNvSpPr txBox="1"/>
          <p:nvPr/>
        </p:nvSpPr>
        <p:spPr>
          <a:xfrm>
            <a:off x="2954650"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z</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34" name="Google Shape;3634;p24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with our deep learning python library , we simply need to call the import for RNN or LSTM instead of needing to code all of this ourselves!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use LSTMs with Python code!</a:t>
            </a:r>
            <a:endParaRPr sz="3000">
              <a:solidFill>
                <a:srgbClr val="434343"/>
              </a:solidFill>
              <a:latin typeface="Montserrat"/>
              <a:ea typeface="Montserrat"/>
              <a:cs typeface="Montserrat"/>
              <a:sym typeface="Montserrat"/>
            </a:endParaRPr>
          </a:p>
        </p:txBody>
      </p:sp>
      <p:pic>
        <p:nvPicPr>
          <p:cNvPr descr="watermark.jpg" id="3635" name="Google Shape;363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78" name="Google Shape;278;p3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f(X) is just a sum, then y=x1+x2</a:t>
            </a:r>
            <a:endParaRPr sz="2900">
              <a:solidFill>
                <a:srgbClr val="434343"/>
              </a:solidFill>
              <a:latin typeface="Montserrat"/>
              <a:ea typeface="Montserrat"/>
              <a:cs typeface="Montserrat"/>
              <a:sym typeface="Montserrat"/>
            </a:endParaRPr>
          </a:p>
        </p:txBody>
      </p:sp>
      <p:pic>
        <p:nvPicPr>
          <p:cNvPr descr="watermark.jpg" id="279" name="Google Shape;279;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 name="Google Shape;28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 name="Google Shape;281;p35"/>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82" name="Google Shape;282;p35"/>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83" name="Google Shape;283;p35"/>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5"/>
          <p:cNvCxnSpPr>
            <a:endCxn id="283"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85" name="Google Shape;285;p35"/>
          <p:cNvCxnSpPr>
            <a:endCxn id="283"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86" name="Google Shape;286;p35"/>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87" name="Google Shape;287;p35"/>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88" name="Google Shape;288;p35"/>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89" name="Google Shape;289;p35"/>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90" name="Google Shape;290;p35"/>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Basic RNN</a:t>
            </a:r>
            <a:endParaRPr b="1">
              <a:latin typeface="Montserrat"/>
              <a:ea typeface="Montserrat"/>
              <a:cs typeface="Montserrat"/>
              <a:sym typeface="Montserrat"/>
            </a:endParaRPr>
          </a:p>
        </p:txBody>
      </p:sp>
      <p:pic>
        <p:nvPicPr>
          <p:cNvPr descr="watermark.jpg" id="3642" name="Google Shape;3642;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3" name="Google Shape;3643;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49" name="Google Shape;3649;p24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use RNN on a basic time series, such as a sine wave.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jump to the notebook, let’s quickly discuss what RNN sequence batches look like.</a:t>
            </a:r>
            <a:endParaRPr sz="3000">
              <a:solidFill>
                <a:srgbClr val="434343"/>
              </a:solidFill>
              <a:latin typeface="Montserrat"/>
              <a:ea typeface="Montserrat"/>
              <a:cs typeface="Montserrat"/>
              <a:sym typeface="Montserrat"/>
            </a:endParaRPr>
          </a:p>
        </p:txBody>
      </p:sp>
      <p:pic>
        <p:nvPicPr>
          <p:cNvPr descr="watermark.jpg" id="3650" name="Google Shape;3650;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1" name="Google Shape;3651;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5" name="Shape 3655"/>
        <p:cNvGrpSpPr/>
        <p:nvPr/>
      </p:nvGrpSpPr>
      <p:grpSpPr>
        <a:xfrm>
          <a:off x="0" y="0"/>
          <a:ext cx="0" cy="0"/>
          <a:chOff x="0" y="0"/>
          <a:chExt cx="0" cy="0"/>
        </a:xfrm>
      </p:grpSpPr>
      <p:sp>
        <p:nvSpPr>
          <p:cNvPr id="3656" name="Google Shape;3656;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57" name="Google Shape;3657;p24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simple time series: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separate this into 2 parts: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[0,1,2,3,4,5,6,7,8]</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[9]</a:t>
            </a:r>
            <a:endParaRPr b="1" sz="3000">
              <a:solidFill>
                <a:srgbClr val="980000"/>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a:t>
            </a:r>
            <a:r>
              <a:rPr b="1" lang="en" sz="3000">
                <a:solidFill>
                  <a:srgbClr val="38761D"/>
                </a:solidFill>
                <a:latin typeface="Montserrat"/>
                <a:ea typeface="Montserrat"/>
                <a:cs typeface="Montserrat"/>
                <a:sym typeface="Montserrat"/>
              </a:rPr>
              <a:t>training sequence</a:t>
            </a:r>
            <a:r>
              <a:rPr lang="en" sz="3000">
                <a:solidFill>
                  <a:srgbClr val="434343"/>
                </a:solidFill>
                <a:latin typeface="Montserrat"/>
                <a:ea typeface="Montserrat"/>
                <a:cs typeface="Montserrat"/>
                <a:sym typeface="Montserrat"/>
              </a:rPr>
              <a:t>, predict the </a:t>
            </a:r>
            <a:r>
              <a:rPr b="1" lang="en" sz="3000">
                <a:solidFill>
                  <a:srgbClr val="980000"/>
                </a:solidFill>
                <a:latin typeface="Montserrat"/>
                <a:ea typeface="Montserrat"/>
                <a:cs typeface="Montserrat"/>
                <a:sym typeface="Montserrat"/>
              </a:rPr>
              <a:t>next sequence value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p:txBody>
      </p:sp>
      <p:pic>
        <p:nvPicPr>
          <p:cNvPr descr="watermark.jpg" id="3658" name="Google Shape;3658;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9" name="Google Shape;3659;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0" name="Google Shape;3660;p244"/>
          <p:cNvSpPr/>
          <p:nvPr/>
        </p:nvSpPr>
        <p:spPr>
          <a:xfrm>
            <a:off x="49011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4" name="Shape 3664"/>
        <p:cNvGrpSpPr/>
        <p:nvPr/>
      </p:nvGrpSpPr>
      <p:grpSpPr>
        <a:xfrm>
          <a:off x="0" y="0"/>
          <a:ext cx="0" cy="0"/>
          <a:chOff x="0" y="0"/>
          <a:chExt cx="0" cy="0"/>
        </a:xfrm>
      </p:grpSpPr>
      <p:sp>
        <p:nvSpPr>
          <p:cNvPr id="3665" name="Google Shape;3665;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66" name="Google Shape;3666;p24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we can usually decide how long the training sequence and predicted label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[5,6,7,8,9]</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67" name="Google Shape;3667;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45"/>
          <p:cNvSpPr/>
          <p:nvPr/>
        </p:nvSpPr>
        <p:spPr>
          <a:xfrm>
            <a:off x="36255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75" name="Google Shape;3675;p24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edit the size of the training point, as well as how many sequences to feed per batch:</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endParaRPr b="1" sz="3000">
              <a:solidFill>
                <a:srgbClr val="980000"/>
              </a:solidFill>
              <a:latin typeface="Montserrat"/>
              <a:ea typeface="Montserrat"/>
              <a:cs typeface="Montserrat"/>
              <a:sym typeface="Montserrat"/>
            </a:endParaRPr>
          </a:p>
          <a:p>
            <a:pPr indent="0" lvl="0" marL="1371600" rtl="0" algn="l">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76" name="Google Shape;3676;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78" name="Google Shape;3678;p246"/>
          <p:cNvSpPr/>
          <p:nvPr/>
        </p:nvSpPr>
        <p:spPr>
          <a:xfrm>
            <a:off x="3273525" y="29352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6"/>
          <p:cNvSpPr/>
          <p:nvPr/>
        </p:nvSpPr>
        <p:spPr>
          <a:xfrm>
            <a:off x="3273525" y="3494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6"/>
          <p:cNvSpPr/>
          <p:nvPr/>
        </p:nvSpPr>
        <p:spPr>
          <a:xfrm>
            <a:off x="3273525" y="39852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4" name="Shape 3684"/>
        <p:cNvGrpSpPr/>
        <p:nvPr/>
      </p:nvGrpSpPr>
      <p:grpSpPr>
        <a:xfrm>
          <a:off x="0" y="0"/>
          <a:ext cx="0" cy="0"/>
          <a:chOff x="0" y="0"/>
          <a:chExt cx="0" cy="0"/>
        </a:xfrm>
      </p:grpSpPr>
      <p:sp>
        <p:nvSpPr>
          <p:cNvPr id="3685" name="Google Shape;36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86" name="Google Shape;3686;p24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how do we decide how long the training sequence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no definitive answer, but it should be at least long enough to capture any useful trend information.</a:t>
            </a:r>
            <a:endParaRPr sz="3000">
              <a:solidFill>
                <a:srgbClr val="434343"/>
              </a:solidFill>
              <a:latin typeface="Montserrat"/>
              <a:ea typeface="Montserrat"/>
              <a:cs typeface="Montserrat"/>
              <a:sym typeface="Montserrat"/>
            </a:endParaRPr>
          </a:p>
        </p:txBody>
      </p:sp>
      <p:pic>
        <p:nvPicPr>
          <p:cNvPr descr="watermark.jpg" id="3687" name="Google Shape;36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8" name="Google Shape;36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2" name="Shape 3692"/>
        <p:cNvGrpSpPr/>
        <p:nvPr/>
      </p:nvGrpSpPr>
      <p:grpSpPr>
        <a:xfrm>
          <a:off x="0" y="0"/>
          <a:ext cx="0" cy="0"/>
          <a:chOff x="0" y="0"/>
          <a:chExt cx="0" cy="0"/>
        </a:xfrm>
      </p:grpSpPr>
      <p:sp>
        <p:nvSpPr>
          <p:cNvPr id="3693" name="Google Shape;3693;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94" name="Google Shape;3694;p24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if dealing with seasonal data:</a:t>
            </a:r>
            <a:endParaRPr sz="3000">
              <a:solidFill>
                <a:srgbClr val="434343"/>
              </a:solidFill>
              <a:latin typeface="Montserrat"/>
              <a:ea typeface="Montserrat"/>
              <a:cs typeface="Montserrat"/>
              <a:sym typeface="Montserrat"/>
            </a:endParaRPr>
          </a:p>
        </p:txBody>
      </p:sp>
      <p:pic>
        <p:nvPicPr>
          <p:cNvPr descr="watermark.jpg" id="3695" name="Google Shape;3695;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6" name="Google Shape;3696;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97" name="Google Shape;3697;p248"/>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1" name="Shape 3701"/>
        <p:cNvGrpSpPr/>
        <p:nvPr/>
      </p:nvGrpSpPr>
      <p:grpSpPr>
        <a:xfrm>
          <a:off x="0" y="0"/>
          <a:ext cx="0" cy="0"/>
          <a:chOff x="0" y="0"/>
          <a:chExt cx="0" cy="0"/>
        </a:xfrm>
      </p:grpSpPr>
      <p:sp>
        <p:nvSpPr>
          <p:cNvPr id="3702" name="Google Shape;37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03" name="Google Shape;3703;p24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this is monthly, we should include at least 12 months in the training sequence</a:t>
            </a:r>
            <a:endParaRPr sz="3000">
              <a:solidFill>
                <a:srgbClr val="434343"/>
              </a:solidFill>
              <a:latin typeface="Montserrat"/>
              <a:ea typeface="Montserrat"/>
              <a:cs typeface="Montserrat"/>
              <a:sym typeface="Montserrat"/>
            </a:endParaRPr>
          </a:p>
        </p:txBody>
      </p:sp>
      <p:pic>
        <p:nvPicPr>
          <p:cNvPr descr="watermark.jpg" id="3704" name="Google Shape;37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5" name="Google Shape;37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06" name="Google Shape;3706;p249"/>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0" name="Shape 3710"/>
        <p:cNvGrpSpPr/>
        <p:nvPr/>
      </p:nvGrpSpPr>
      <p:grpSpPr>
        <a:xfrm>
          <a:off x="0" y="0"/>
          <a:ext cx="0" cy="0"/>
          <a:chOff x="0" y="0"/>
          <a:chExt cx="0" cy="0"/>
        </a:xfrm>
      </p:grpSpPr>
      <p:sp>
        <p:nvSpPr>
          <p:cNvPr id="3711" name="Google Shape;3711;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12" name="Google Shape;3712;p25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often takes domain knowledge and experience, as well as simply experimenting and using RMSE to measure error of forecasted predictions.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Typically a good starting choice for the label is just one data point into the future.</a:t>
            </a:r>
            <a:endParaRPr sz="3000">
              <a:solidFill>
                <a:srgbClr val="434343"/>
              </a:solidFill>
              <a:latin typeface="Montserrat"/>
              <a:ea typeface="Montserrat"/>
              <a:cs typeface="Montserrat"/>
              <a:sym typeface="Montserrat"/>
            </a:endParaRPr>
          </a:p>
        </p:txBody>
      </p:sp>
      <p:pic>
        <p:nvPicPr>
          <p:cNvPr descr="watermark.jpg" id="3713" name="Google Shape;3713;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4" name="Google Shape;3714;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8" name="Shape 3718"/>
        <p:cNvGrpSpPr/>
        <p:nvPr/>
      </p:nvGrpSpPr>
      <p:grpSpPr>
        <a:xfrm>
          <a:off x="0" y="0"/>
          <a:ext cx="0" cy="0"/>
          <a:chOff x="0" y="0"/>
          <a:chExt cx="0" cy="0"/>
        </a:xfrm>
      </p:grpSpPr>
      <p:sp>
        <p:nvSpPr>
          <p:cNvPr id="3719" name="Google Shape;3719;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20" name="Google Shape;3720;p25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21" name="Google Shape;3721;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2" name="Google Shape;3722;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23" name="Google Shape;3723;p251"/>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1"/>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1"/>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96" name="Google Shape;296;p3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Realistically, we would want to be able to adjust some parameter in order to “learn”</a:t>
            </a:r>
            <a:endParaRPr sz="2900">
              <a:solidFill>
                <a:srgbClr val="434343"/>
              </a:solidFill>
              <a:latin typeface="Montserrat"/>
              <a:ea typeface="Montserrat"/>
              <a:cs typeface="Montserrat"/>
              <a:sym typeface="Montserrat"/>
            </a:endParaRPr>
          </a:p>
        </p:txBody>
      </p:sp>
      <p:pic>
        <p:nvPicPr>
          <p:cNvPr descr="watermark.jpg" id="297" name="Google Shape;297;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8" name="Google Shape;298;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 name="Google Shape;299;p36"/>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00" name="Google Shape;300;p36"/>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01" name="Google Shape;301;p3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6"/>
          <p:cNvCxnSpPr>
            <a:endCxn id="30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03" name="Google Shape;303;p36"/>
          <p:cNvCxnSpPr>
            <a:endCxn id="30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04" name="Google Shape;304;p36"/>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05" name="Google Shape;305;p36"/>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06" name="Google Shape;306;p36"/>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07" name="Google Shape;307;p36"/>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08" name="Google Shape;308;p36"/>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1" name="Google Shape;3731;p252"/>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our forecasting technique is to predict a time step ahead, and then incorporate our prediction into the next sequence we predict off of.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a quick example!</a:t>
            </a:r>
            <a:endParaRPr sz="3000">
              <a:solidFill>
                <a:srgbClr val="434343"/>
              </a:solidFill>
              <a:latin typeface="Montserrat"/>
              <a:ea typeface="Montserrat"/>
              <a:cs typeface="Montserrat"/>
              <a:sym typeface="Montserrat"/>
            </a:endParaRPr>
          </a:p>
        </p:txBody>
      </p:sp>
      <p:pic>
        <p:nvPicPr>
          <p:cNvPr descr="watermark.jpg" id="3732" name="Google Shape;3732;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Google Shape;3738;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9" name="Google Shape;3739;p25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40" name="Google Shape;3740;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42" name="Google Shape;3742;p253"/>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3"/>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3"/>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8" name="Shape 3748"/>
        <p:cNvGrpSpPr/>
        <p:nvPr/>
      </p:nvGrpSpPr>
      <p:grpSpPr>
        <a:xfrm>
          <a:off x="0" y="0"/>
          <a:ext cx="0" cy="0"/>
          <a:chOff x="0" y="0"/>
          <a:chExt cx="0" cy="0"/>
        </a:xfrm>
      </p:grpSpPr>
      <p:sp>
        <p:nvSpPr>
          <p:cNvPr id="3749" name="Google Shape;3749;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0" name="Google Shape;3750;p25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51" name="Google Shape;3751;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2" name="Google Shape;3752;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53" name="Google Shape;3753;p254"/>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7" name="Shape 3757"/>
        <p:cNvGrpSpPr/>
        <p:nvPr/>
      </p:nvGrpSpPr>
      <p:grpSpPr>
        <a:xfrm>
          <a:off x="0" y="0"/>
          <a:ext cx="0" cy="0"/>
          <a:chOff x="0" y="0"/>
          <a:chExt cx="0" cy="0"/>
        </a:xfrm>
      </p:grpSpPr>
      <p:sp>
        <p:nvSpPr>
          <p:cNvPr id="3758" name="Google Shape;3758;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9" name="Google Shape;3759;p25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0" name="Google Shape;3760;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1" name="Google Shape;3761;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62" name="Google Shape;3762;p255"/>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68" name="Google Shape;3768;p25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9" name="Google Shape;3769;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70" name="Google Shape;3770;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1" name="Google Shape;3771;p256"/>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6"/>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6" name="Shape 3776"/>
        <p:cNvGrpSpPr/>
        <p:nvPr/>
      </p:nvGrpSpPr>
      <p:grpSpPr>
        <a:xfrm>
          <a:off x="0" y="0"/>
          <a:ext cx="0" cy="0"/>
          <a:chOff x="0" y="0"/>
          <a:chExt cx="0" cy="0"/>
        </a:xfrm>
      </p:grpSpPr>
      <p:sp>
        <p:nvSpPr>
          <p:cNvPr id="3777" name="Google Shape;3777;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78" name="Google Shape;3778;p25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79" name="Google Shape;3779;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80" name="Google Shape;3780;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81" name="Google Shape;3781;p257"/>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7"/>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7"/>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7" name="Shape 3787"/>
        <p:cNvGrpSpPr/>
        <p:nvPr/>
      </p:nvGrpSpPr>
      <p:grpSpPr>
        <a:xfrm>
          <a:off x="0" y="0"/>
          <a:ext cx="0" cy="0"/>
          <a:chOff x="0" y="0"/>
          <a:chExt cx="0" cy="0"/>
        </a:xfrm>
      </p:grpSpPr>
      <p:sp>
        <p:nvSpPr>
          <p:cNvPr id="3788" name="Google Shape;3788;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89" name="Google Shape;3789;p25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90" name="Google Shape;3790;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91" name="Google Shape;3791;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92" name="Google Shape;3792;p258"/>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8"/>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8"/>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8"/>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01" name="Google Shape;3801;p25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1155CC"/>
              </a:buClr>
              <a:buSzPts val="3000"/>
              <a:buFont typeface="Montserrat"/>
              <a:buChar char="●"/>
            </a:pPr>
            <a:r>
              <a:rPr b="1" lang="en" sz="3000">
                <a:solidFill>
                  <a:srgbClr val="1155CC"/>
                </a:solidFill>
                <a:latin typeface="Montserrat"/>
                <a:ea typeface="Montserrat"/>
                <a:cs typeface="Montserrat"/>
                <a:sym typeface="Montserrat"/>
              </a:rPr>
              <a:t>[10,11.2,12.4,14]    </a:t>
            </a:r>
            <a:r>
              <a:rPr lang="en" sz="3000">
                <a:solidFill>
                  <a:srgbClr val="1155CC"/>
                </a:solidFill>
                <a:latin typeface="Montserrat"/>
                <a:ea typeface="Montserrat"/>
                <a:cs typeface="Montserrat"/>
                <a:sym typeface="Montserrat"/>
              </a:rPr>
              <a:t>Completed Forecast</a:t>
            </a:r>
            <a:endParaRPr sz="3000">
              <a:solidFill>
                <a:srgbClr val="434343"/>
              </a:solidFill>
              <a:latin typeface="Montserrat"/>
              <a:ea typeface="Montserrat"/>
              <a:cs typeface="Montserrat"/>
              <a:sym typeface="Montserrat"/>
            </a:endParaRPr>
          </a:p>
        </p:txBody>
      </p:sp>
      <p:pic>
        <p:nvPicPr>
          <p:cNvPr descr="watermark.jpg" id="3802" name="Google Shape;3802;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03" name="Google Shape;3803;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04" name="Google Shape;3804;p259"/>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9"/>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9"/>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9"/>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9"/>
          <p:cNvSpPr/>
          <p:nvPr/>
        </p:nvSpPr>
        <p:spPr>
          <a:xfrm>
            <a:off x="4120850" y="40065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2" name="Shape 3812"/>
        <p:cNvGrpSpPr/>
        <p:nvPr/>
      </p:nvGrpSpPr>
      <p:grpSpPr>
        <a:xfrm>
          <a:off x="0" y="0"/>
          <a:ext cx="0" cy="0"/>
          <a:chOff x="0" y="0"/>
          <a:chExt cx="0" cy="0"/>
        </a:xfrm>
      </p:grpSpPr>
      <p:sp>
        <p:nvSpPr>
          <p:cNvPr id="3813" name="Google Shape;3813;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14" name="Google Shape;3814;p26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this further with Python!</a:t>
            </a:r>
            <a:endParaRPr sz="3000">
              <a:solidFill>
                <a:srgbClr val="434343"/>
              </a:solidFill>
              <a:latin typeface="Montserrat"/>
              <a:ea typeface="Montserrat"/>
              <a:cs typeface="Montserrat"/>
              <a:sym typeface="Montserrat"/>
            </a:endParaRPr>
          </a:p>
        </p:txBody>
      </p:sp>
      <p:pic>
        <p:nvPicPr>
          <p:cNvPr descr="watermark.jpg" id="3815" name="Google Shape;3815;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16" name="Google Shape;3816;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3822" name="Google Shape;3822;p2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823" name="Google Shape;3823;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4" name="Google Shape;3824;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14" name="Google Shape;314;p37"/>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an adjustable weight we multiply against x </a:t>
            </a:r>
            <a:endParaRPr sz="2900">
              <a:solidFill>
                <a:srgbClr val="434343"/>
              </a:solidFill>
              <a:latin typeface="Montserrat"/>
              <a:ea typeface="Montserrat"/>
              <a:cs typeface="Montserrat"/>
              <a:sym typeface="Montserrat"/>
            </a:endParaRPr>
          </a:p>
        </p:txBody>
      </p:sp>
      <p:pic>
        <p:nvPicPr>
          <p:cNvPr descr="watermark.jpg" id="315" name="Google Shape;315;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 name="Google Shape;316;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 name="Google Shape;317;p37"/>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18" name="Google Shape;318;p37"/>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19" name="Google Shape;319;p37"/>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7"/>
          <p:cNvCxnSpPr>
            <a:endCxn id="3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21" name="Google Shape;321;p37"/>
          <p:cNvCxnSpPr>
            <a:endCxn id="3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22" name="Google Shape;322;p37"/>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23" name="Google Shape;323;p37"/>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24" name="Google Shape;324;p37"/>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25" name="Google Shape;325;p37"/>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26" name="Google Shape;326;p37"/>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27" name="Google Shape;327;p37"/>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28" name="Google Shape;328;p37"/>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Google Shape;3829;p2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0" name="Google Shape;3830;p2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ALONG PROJECT</a:t>
            </a:r>
            <a:endParaRPr/>
          </a:p>
          <a:p>
            <a:pPr indent="0" lvl="0" marL="0" rtl="0" algn="ctr">
              <a:spcBef>
                <a:spcPts val="0"/>
              </a:spcBef>
              <a:spcAft>
                <a:spcPts val="0"/>
              </a:spcAft>
              <a:buNone/>
            </a:pPr>
            <a:r>
              <a:rPr lang="en"/>
              <a:t>PART ONE</a:t>
            </a:r>
            <a:endParaRPr/>
          </a:p>
        </p:txBody>
      </p:sp>
      <p:pic>
        <p:nvPicPr>
          <p:cNvPr descr="watermark.jpg" id="3831" name="Google Shape;383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32" name="Google Shape;3832;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6" name="Shape 3836"/>
        <p:cNvGrpSpPr/>
        <p:nvPr/>
      </p:nvGrpSpPr>
      <p:grpSpPr>
        <a:xfrm>
          <a:off x="0" y="0"/>
          <a:ext cx="0" cy="0"/>
          <a:chOff x="0" y="0"/>
          <a:chExt cx="0" cy="0"/>
        </a:xfrm>
      </p:grpSpPr>
      <p:sp>
        <p:nvSpPr>
          <p:cNvPr id="3837" name="Google Shape;3837;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8" name="Google Shape;3838;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a:t>
            </a:r>
            <a:endParaRPr/>
          </a:p>
        </p:txBody>
      </p:sp>
      <p:pic>
        <p:nvPicPr>
          <p:cNvPr descr="watermark.jpg" id="3839" name="Google Shape;383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0" name="Google Shape;3840;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46" name="Google Shape;3846;p2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 - SOLUTIONS</a:t>
            </a:r>
            <a:endParaRPr/>
          </a:p>
        </p:txBody>
      </p:sp>
      <p:pic>
        <p:nvPicPr>
          <p:cNvPr descr="watermark.jpg" id="3847" name="Google Shape;3847;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8" name="Google Shape;3848;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34" name="Google Shape;334;p38"/>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a:t>
            </a:r>
            <a:r>
              <a:rPr b="1" lang="en" sz="2900">
                <a:solidFill>
                  <a:srgbClr val="434343"/>
                </a:solidFill>
                <a:latin typeface="Montserrat"/>
                <a:ea typeface="Montserrat"/>
                <a:cs typeface="Montserrat"/>
                <a:sym typeface="Montserrat"/>
              </a:rPr>
              <a:t>y = x1w1 + x2w2</a:t>
            </a:r>
            <a:endParaRPr b="1" sz="2900">
              <a:solidFill>
                <a:srgbClr val="434343"/>
              </a:solidFill>
              <a:latin typeface="Montserrat"/>
              <a:ea typeface="Montserrat"/>
              <a:cs typeface="Montserrat"/>
              <a:sym typeface="Montserrat"/>
            </a:endParaRPr>
          </a:p>
        </p:txBody>
      </p:sp>
      <p:pic>
        <p:nvPicPr>
          <p:cNvPr descr="watermark.jpg" id="335" name="Google Shape;33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7" name="Google Shape;337;p38"/>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38" name="Google Shape;338;p38"/>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39" name="Google Shape;339;p38"/>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8"/>
          <p:cNvCxnSpPr>
            <a:endCxn id="3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41" name="Google Shape;341;p38"/>
          <p:cNvCxnSpPr>
            <a:endCxn id="3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42" name="Google Shape;342;p38"/>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43" name="Google Shape;343;p38"/>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44" name="Google Shape;344;p38"/>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45" name="Google Shape;345;p38"/>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46" name="Google Shape;346;p38"/>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47" name="Google Shape;347;p38"/>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48" name="Google Shape;348;p38"/>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54" name="Google Shape;354;p39"/>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update the </a:t>
            </a:r>
            <a:r>
              <a:rPr b="1" lang="en" sz="2900">
                <a:solidFill>
                  <a:srgbClr val="434343"/>
                </a:solidFill>
                <a:latin typeface="Montserrat"/>
                <a:ea typeface="Montserrat"/>
                <a:cs typeface="Montserrat"/>
                <a:sym typeface="Montserrat"/>
              </a:rPr>
              <a:t>weights</a:t>
            </a:r>
            <a:r>
              <a:rPr lang="en" sz="2900">
                <a:solidFill>
                  <a:srgbClr val="434343"/>
                </a:solidFill>
                <a:latin typeface="Montserrat"/>
                <a:ea typeface="Montserrat"/>
                <a:cs typeface="Montserrat"/>
                <a:sym typeface="Montserrat"/>
              </a:rPr>
              <a:t> to effect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355" name="Google Shape;35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 name="Google Shape;35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7" name="Google Shape;357;p39"/>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58" name="Google Shape;358;p39"/>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59" name="Google Shape;359;p39"/>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9"/>
          <p:cNvCxnSpPr>
            <a:endCxn id="3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61" name="Google Shape;361;p39"/>
          <p:cNvCxnSpPr>
            <a:endCxn id="35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62" name="Google Shape;362;p39"/>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63" name="Google Shape;363;p39"/>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64" name="Google Shape;364;p39"/>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65" name="Google Shape;365;p39"/>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66" name="Google Shape;366;p39"/>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67" name="Google Shape;367;p39"/>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68" name="Google Shape;368;p39"/>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74" name="Google Shape;374;p4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if an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is zero?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won’t change anything!</a:t>
            </a:r>
            <a:endParaRPr b="1" sz="2900">
              <a:solidFill>
                <a:srgbClr val="434343"/>
              </a:solidFill>
              <a:latin typeface="Montserrat"/>
              <a:ea typeface="Montserrat"/>
              <a:cs typeface="Montserrat"/>
              <a:sym typeface="Montserrat"/>
            </a:endParaRPr>
          </a:p>
        </p:txBody>
      </p:sp>
      <p:pic>
        <p:nvPicPr>
          <p:cNvPr descr="watermark.jpg" id="375" name="Google Shape;375;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 name="Google Shape;376;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 name="Google Shape;377;p40"/>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78" name="Google Shape;378;p40"/>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79" name="Google Shape;379;p4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0"/>
          <p:cNvCxnSpPr>
            <a:endCxn id="37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81" name="Google Shape;381;p40"/>
          <p:cNvCxnSpPr>
            <a:endCxn id="37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82" name="Google Shape;382;p40"/>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83" name="Google Shape;383;p40"/>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84" name="Google Shape;384;p40"/>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85" name="Google Shape;385;p40"/>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86" name="Google Shape;386;p40"/>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87" name="Google Shape;387;p40"/>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88" name="Google Shape;388;p40"/>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94" name="Google Shape;394;p4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395" name="Google Shape;395;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6" name="Google Shape;396;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97" name="Google Shape;397;p4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98" name="Google Shape;398;p4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99" name="Google Shape;399;p4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1"/>
          <p:cNvCxnSpPr>
            <a:endCxn id="39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01" name="Google Shape;401;p41"/>
          <p:cNvCxnSpPr>
            <a:endCxn id="39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02" name="Google Shape;402;p4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03" name="Google Shape;403;p4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04" name="Google Shape;404;p4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05" name="Google Shape;405;p4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06" name="Google Shape;406;p4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07" name="Google Shape;407;p4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408" name="Google Shape;408;p4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Keras Basics for Regression Task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 and GRU Neurons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Forecasting with RNN</a:t>
            </a:r>
            <a:endParaRPr sz="30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14" name="Google Shape;414;p4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415" name="Google Shape;415;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17" name="Google Shape;417;p4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18" name="Google Shape;418;p4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19" name="Google Shape;419;p4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a:endCxn id="4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21" name="Google Shape;421;p42"/>
          <p:cNvCxnSpPr>
            <a:endCxn id="4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22" name="Google Shape;422;p4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23" name="Google Shape;423;p4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24" name="Google Shape;424;p4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25" name="Google Shape;425;p4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26" name="Google Shape;426;p4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27" name="Google Shape;427;p42"/>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28" name="Google Shape;428;p42"/>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34" name="Google Shape;434;p4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 = (x1w1 + b) + (x2w2 + b)</a:t>
            </a:r>
            <a:endParaRPr sz="2900">
              <a:solidFill>
                <a:srgbClr val="434343"/>
              </a:solidFill>
              <a:latin typeface="Montserrat"/>
              <a:ea typeface="Montserrat"/>
              <a:cs typeface="Montserrat"/>
              <a:sym typeface="Montserrat"/>
            </a:endParaRPr>
          </a:p>
        </p:txBody>
      </p:sp>
      <p:pic>
        <p:nvPicPr>
          <p:cNvPr descr="watermark.jpg" id="435" name="Google Shape;435;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6" name="Google Shape;436;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37" name="Google Shape;437;p4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38" name="Google Shape;438;p4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39" name="Google Shape;439;p4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3"/>
          <p:cNvCxnSpPr>
            <a:endCxn id="4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41" name="Google Shape;441;p43"/>
          <p:cNvCxnSpPr>
            <a:endCxn id="4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42" name="Google Shape;442;p4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43" name="Google Shape;443;p4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44" name="Google Shape;444;p43"/>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45" name="Google Shape;445;p4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46" name="Google Shape;446;p4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47" name="Google Shape;447;p43"/>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48" name="Google Shape;448;p43"/>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54" name="Google Shape;454;p4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expand this to a generalization:</a:t>
            </a:r>
            <a:endParaRPr sz="2900">
              <a:solidFill>
                <a:srgbClr val="434343"/>
              </a:solidFill>
              <a:latin typeface="Montserrat"/>
              <a:ea typeface="Montserrat"/>
              <a:cs typeface="Montserrat"/>
              <a:sym typeface="Montserrat"/>
            </a:endParaRPr>
          </a:p>
        </p:txBody>
      </p:sp>
      <p:pic>
        <p:nvPicPr>
          <p:cNvPr descr="watermark.jpg" id="455" name="Google Shape;45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58" name="Google Shape;458;p4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59" name="Google Shape;459;p4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4"/>
          <p:cNvCxnSpPr>
            <a:endCxn id="4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61" name="Google Shape;461;p44"/>
          <p:cNvCxnSpPr>
            <a:endCxn id="462" idx="1"/>
          </p:cNvCxnSpPr>
          <p:nvPr/>
        </p:nvCxnSpPr>
        <p:spPr>
          <a:xfrm flipH="1" rot="10800000">
            <a:off x="2342325" y="2867575"/>
            <a:ext cx="1622400" cy="330000"/>
          </a:xfrm>
          <a:prstGeom prst="straightConnector1">
            <a:avLst/>
          </a:prstGeom>
          <a:noFill/>
          <a:ln cap="flat" cmpd="sng" w="38100">
            <a:solidFill>
              <a:srgbClr val="674EA7"/>
            </a:solidFill>
            <a:prstDash val="solid"/>
            <a:round/>
            <a:headEnd len="med" w="med" type="none"/>
            <a:tailEnd len="med" w="med" type="triangle"/>
          </a:ln>
        </p:spPr>
      </p:cxnSp>
      <p:cxnSp>
        <p:nvCxnSpPr>
          <p:cNvPr id="463" name="Google Shape;463;p4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64" name="Google Shape;464;p44"/>
          <p:cNvSpPr txBox="1"/>
          <p:nvPr>
            <p:ph type="title"/>
          </p:nvPr>
        </p:nvSpPr>
        <p:spPr>
          <a:xfrm>
            <a:off x="17802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65" name="Google Shape;465;p4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62" name="Google Shape;462;p4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66" name="Google Shape;466;p44"/>
          <p:cNvSpPr txBox="1"/>
          <p:nvPr>
            <p:ph type="title"/>
          </p:nvPr>
        </p:nvSpPr>
        <p:spPr>
          <a:xfrm>
            <a:off x="16278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67" name="Google Shape;467;p44"/>
          <p:cNvSpPr txBox="1"/>
          <p:nvPr>
            <p:ph type="title"/>
          </p:nvPr>
        </p:nvSpPr>
        <p:spPr>
          <a:xfrm>
            <a:off x="2163425" y="22893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68" name="Google Shape;468;p44"/>
          <p:cNvSpPr txBox="1"/>
          <p:nvPr>
            <p:ph type="title"/>
          </p:nvPr>
        </p:nvSpPr>
        <p:spPr>
          <a:xfrm>
            <a:off x="2173775" y="30636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cxnSp>
        <p:nvCxnSpPr>
          <p:cNvPr id="469" name="Google Shape;469;p44"/>
          <p:cNvCxnSpPr>
            <a:endCxn id="459" idx="4"/>
          </p:cNvCxnSpPr>
          <p:nvPr/>
        </p:nvCxnSpPr>
        <p:spPr>
          <a:xfrm flipH="1" rot="10800000">
            <a:off x="2325975" y="3371425"/>
            <a:ext cx="2083800" cy="1171200"/>
          </a:xfrm>
          <a:prstGeom prst="straightConnector1">
            <a:avLst/>
          </a:prstGeom>
          <a:noFill/>
          <a:ln cap="flat" cmpd="sng" w="38100">
            <a:solidFill>
              <a:srgbClr val="674EA7"/>
            </a:solidFill>
            <a:prstDash val="solid"/>
            <a:round/>
            <a:headEnd len="med" w="med" type="none"/>
            <a:tailEnd len="med" w="med" type="triangle"/>
          </a:ln>
        </p:spPr>
      </p:cxnSp>
      <p:sp>
        <p:nvSpPr>
          <p:cNvPr id="470" name="Google Shape;470;p44"/>
          <p:cNvSpPr txBox="1"/>
          <p:nvPr>
            <p:ph type="title"/>
          </p:nvPr>
        </p:nvSpPr>
        <p:spPr>
          <a:xfrm>
            <a:off x="1627850" y="41316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xn</a:t>
            </a:r>
            <a:endParaRPr b="1">
              <a:solidFill>
                <a:srgbClr val="351C75"/>
              </a:solidFill>
              <a:latin typeface="Montserrat"/>
              <a:ea typeface="Montserrat"/>
              <a:cs typeface="Montserrat"/>
              <a:sym typeface="Montserrat"/>
            </a:endParaRPr>
          </a:p>
        </p:txBody>
      </p:sp>
      <p:sp>
        <p:nvSpPr>
          <p:cNvPr id="471" name="Google Shape;471;p44"/>
          <p:cNvSpPr txBox="1"/>
          <p:nvPr>
            <p:ph type="title"/>
          </p:nvPr>
        </p:nvSpPr>
        <p:spPr>
          <a:xfrm>
            <a:off x="2628375" y="4188600"/>
            <a:ext cx="231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*wn + b</a:t>
            </a:r>
            <a:endParaRPr b="1">
              <a:solidFill>
                <a:srgbClr val="351C7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77" name="Google Shape;47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been able to model a biological neuron as a simple perceptron! Mathematically our generalization was:</a:t>
            </a:r>
            <a:endParaRPr sz="2900">
              <a:solidFill>
                <a:srgbClr val="434343"/>
              </a:solidFill>
              <a:latin typeface="Montserrat"/>
              <a:ea typeface="Montserrat"/>
              <a:cs typeface="Montserrat"/>
              <a:sym typeface="Montserrat"/>
            </a:endParaRPr>
          </a:p>
        </p:txBody>
      </p:sp>
      <p:pic>
        <p:nvPicPr>
          <p:cNvPr descr="watermark.jpg" id="478" name="Google Shape;47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9" name="Google Shape;47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0" name="Google Shape;480;p45"/>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86" name="Google Shape;48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on we will see how we can expand this model to have X be a </a:t>
            </a:r>
            <a:r>
              <a:rPr b="1" lang="en" sz="2900">
                <a:solidFill>
                  <a:srgbClr val="434343"/>
                </a:solidFill>
                <a:latin typeface="Montserrat"/>
                <a:ea typeface="Montserrat"/>
                <a:cs typeface="Montserrat"/>
                <a:sym typeface="Montserrat"/>
              </a:rPr>
              <a:t>tensor</a:t>
            </a:r>
            <a:r>
              <a:rPr lang="en" sz="2900">
                <a:solidFill>
                  <a:srgbClr val="434343"/>
                </a:solidFill>
                <a:latin typeface="Montserrat"/>
                <a:ea typeface="Montserrat"/>
                <a:cs typeface="Montserrat"/>
                <a:sym typeface="Montserrat"/>
              </a:rPr>
              <a:t> of information ( an n-dimensional matrix).</a:t>
            </a:r>
            <a:endParaRPr sz="2900">
              <a:solidFill>
                <a:srgbClr val="434343"/>
              </a:solidFill>
              <a:latin typeface="Montserrat"/>
              <a:ea typeface="Montserrat"/>
              <a:cs typeface="Montserrat"/>
              <a:sym typeface="Montserrat"/>
            </a:endParaRPr>
          </a:p>
        </p:txBody>
      </p:sp>
      <p:pic>
        <p:nvPicPr>
          <p:cNvPr descr="watermark.jpg" id="487" name="Google Shape;48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8" name="Google Shape;48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9" name="Google Shape;489;p46"/>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95" name="Google Shape;49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review what we learned: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understand the very basics of a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saw how we can create a simple perceptron model replicating the core concepts behind a neuron.</a:t>
            </a:r>
            <a:endParaRPr sz="2900">
              <a:solidFill>
                <a:srgbClr val="434343"/>
              </a:solidFill>
              <a:latin typeface="Montserrat"/>
              <a:ea typeface="Montserrat"/>
              <a:cs typeface="Montserrat"/>
              <a:sym typeface="Montserrat"/>
            </a:endParaRPr>
          </a:p>
        </p:txBody>
      </p:sp>
      <p:pic>
        <p:nvPicPr>
          <p:cNvPr descr="watermark.jpg" id="496" name="Google Shape;49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7" name="Google Shape;49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sp>
        <p:nvSpPr>
          <p:cNvPr id="503" name="Google Shape;503;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04" name="Google Shape;50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5" name="Google Shape;50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1" name="Google Shape;511;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p:txBody>
      </p:sp>
      <p:pic>
        <p:nvPicPr>
          <p:cNvPr descr="watermark.jpg" id="512" name="Google Shape;512;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3" name="Google Shape;513;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9" name="Google Shape;519;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also introduce the idea of activation functions.</a:t>
            </a:r>
            <a:endParaRPr sz="2900">
              <a:solidFill>
                <a:srgbClr val="434343"/>
              </a:solidFill>
              <a:latin typeface="Montserrat"/>
              <a:ea typeface="Montserrat"/>
              <a:cs typeface="Montserrat"/>
              <a:sym typeface="Montserrat"/>
            </a:endParaRPr>
          </a:p>
        </p:txBody>
      </p:sp>
      <p:pic>
        <p:nvPicPr>
          <p:cNvPr descr="watermark.jpg" id="520" name="Google Shape;520;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1" name="Google Shape;521;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27" name="Google Shape;527;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build a network of perceptrons, we can connect layers of perceptrons, using a </a:t>
            </a:r>
            <a:r>
              <a:rPr b="1" lang="en" sz="2900">
                <a:solidFill>
                  <a:srgbClr val="434343"/>
                </a:solidFill>
                <a:latin typeface="Montserrat"/>
                <a:ea typeface="Montserrat"/>
                <a:cs typeface="Montserrat"/>
                <a:sym typeface="Montserrat"/>
              </a:rPr>
              <a:t>multi-layer perceptron model</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528" name="Google Shape;528;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9" name="Google Shape;529;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0" name="Google Shape;530;p51"/>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a:stCxn id="530" idx="6"/>
            <a:endCxn id="533"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40" name="Google Shape;540;p51"/>
          <p:cNvCxnSpPr>
            <a:endCxn id="534"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41" name="Google Shape;541;p51"/>
          <p:cNvCxnSpPr>
            <a:stCxn id="533" idx="6"/>
            <a:endCxn id="536"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42" name="Google Shape;542;p51"/>
          <p:cNvCxnSpPr>
            <a:stCxn id="533" idx="6"/>
            <a:endCxn id="535"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43" name="Google Shape;543;p51"/>
          <p:cNvCxnSpPr>
            <a:stCxn id="533" idx="6"/>
            <a:endCxn id="537"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p51"/>
          <p:cNvCxnSpPr>
            <a:endCxn id="538"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p51"/>
          <p:cNvCxnSpPr>
            <a:endCxn id="538"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p51"/>
          <p:cNvCxnSpPr>
            <a:endCxn id="538"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p51"/>
          <p:cNvCxnSpPr>
            <a:stCxn id="534" idx="6"/>
            <a:endCxn id="535"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p51"/>
          <p:cNvCxnSpPr>
            <a:stCxn id="534" idx="6"/>
            <a:endCxn id="537"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49" name="Google Shape;549;p51"/>
          <p:cNvCxnSpPr>
            <a:endCxn id="536"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50" name="Google Shape;550;p51"/>
          <p:cNvCxnSpPr>
            <a:endCxn id="533"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51" name="Google Shape;551;p51"/>
          <p:cNvCxnSpPr>
            <a:endCxn id="534"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52" name="Google Shape;552;p51"/>
          <p:cNvCxnSpPr>
            <a:endCxn id="533"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53" name="Google Shape;553;p51"/>
          <p:cNvCxnSpPr>
            <a:endCxn id="534"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Neural Networks in general tend to be “black boxes” so it’s very difficult to interpret them beyond their performance metrics.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ARIMA based models are much easier to understand and work with (and often perform better!)</a:t>
            </a:r>
            <a:endParaRPr sz="3000">
              <a:solidFill>
                <a:srgbClr val="434343"/>
              </a:solidFill>
              <a:latin typeface="Montserrat"/>
              <a:ea typeface="Montserrat"/>
              <a:cs typeface="Montserrat"/>
              <a:sym typeface="Montserrat"/>
            </a:endParaRPr>
          </a:p>
        </p:txBody>
      </p:sp>
      <p:pic>
        <p:nvPicPr>
          <p:cNvPr descr="watermark.jpg" id="80" name="Google Shape;80;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 name="Google Shape;81;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59" name="Google Shape;559;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outputs of one perceptron are directly fed into as inputs to another perceptron.</a:t>
            </a:r>
            <a:endParaRPr sz="2900">
              <a:solidFill>
                <a:srgbClr val="434343"/>
              </a:solidFill>
              <a:latin typeface="Montserrat"/>
              <a:ea typeface="Montserrat"/>
              <a:cs typeface="Montserrat"/>
              <a:sym typeface="Montserrat"/>
            </a:endParaRPr>
          </a:p>
        </p:txBody>
      </p:sp>
      <p:pic>
        <p:nvPicPr>
          <p:cNvPr descr="watermark.jpg" id="560" name="Google Shape;560;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1" name="Google Shape;561;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2" name="Google Shape;562;p52"/>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2"/>
          <p:cNvCxnSpPr>
            <a:stCxn id="562" idx="6"/>
            <a:endCxn id="56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72" name="Google Shape;572;p52"/>
          <p:cNvCxnSpPr>
            <a:endCxn id="56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73" name="Google Shape;573;p52"/>
          <p:cNvCxnSpPr>
            <a:stCxn id="565" idx="6"/>
            <a:endCxn id="56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74" name="Google Shape;574;p52"/>
          <p:cNvCxnSpPr>
            <a:stCxn id="565" idx="6"/>
            <a:endCxn id="56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75" name="Google Shape;575;p52"/>
          <p:cNvCxnSpPr>
            <a:stCxn id="565" idx="6"/>
            <a:endCxn id="56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76" name="Google Shape;576;p52"/>
          <p:cNvCxnSpPr>
            <a:endCxn id="57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77" name="Google Shape;577;p52"/>
          <p:cNvCxnSpPr>
            <a:endCxn id="57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78" name="Google Shape;578;p52"/>
          <p:cNvCxnSpPr>
            <a:endCxn id="57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79" name="Google Shape;579;p52"/>
          <p:cNvCxnSpPr>
            <a:stCxn id="566" idx="6"/>
            <a:endCxn id="56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80" name="Google Shape;580;p52"/>
          <p:cNvCxnSpPr>
            <a:stCxn id="566" idx="6"/>
            <a:endCxn id="56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81" name="Google Shape;581;p52"/>
          <p:cNvCxnSpPr>
            <a:endCxn id="56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82" name="Google Shape;582;p52"/>
          <p:cNvCxnSpPr>
            <a:endCxn id="56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52"/>
          <p:cNvCxnSpPr>
            <a:endCxn id="56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52"/>
          <p:cNvCxnSpPr>
            <a:endCxn id="56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52"/>
          <p:cNvCxnSpPr>
            <a:endCxn id="56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91" name="Google Shape;591;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the network as a whole to learn about interactions and relationships between features.</a:t>
            </a:r>
            <a:endParaRPr sz="2900">
              <a:solidFill>
                <a:srgbClr val="434343"/>
              </a:solidFill>
              <a:latin typeface="Montserrat"/>
              <a:ea typeface="Montserrat"/>
              <a:cs typeface="Montserrat"/>
              <a:sym typeface="Montserrat"/>
            </a:endParaRPr>
          </a:p>
        </p:txBody>
      </p:sp>
      <p:pic>
        <p:nvPicPr>
          <p:cNvPr descr="watermark.jpg" id="592" name="Google Shape;592;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3" name="Google Shape;593;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94" name="Google Shape;594;p53"/>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3"/>
          <p:cNvCxnSpPr>
            <a:stCxn id="594" idx="6"/>
            <a:endCxn id="597"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04" name="Google Shape;604;p53"/>
          <p:cNvCxnSpPr>
            <a:endCxn id="598"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05" name="Google Shape;605;p53"/>
          <p:cNvCxnSpPr>
            <a:stCxn id="597" idx="6"/>
            <a:endCxn id="600"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06" name="Google Shape;606;p53"/>
          <p:cNvCxnSpPr>
            <a:stCxn id="597" idx="6"/>
            <a:endCxn id="599"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07" name="Google Shape;607;p53"/>
          <p:cNvCxnSpPr>
            <a:stCxn id="597" idx="6"/>
            <a:endCxn id="601"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08" name="Google Shape;608;p53"/>
          <p:cNvCxnSpPr>
            <a:endCxn id="602"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09" name="Google Shape;609;p53"/>
          <p:cNvCxnSpPr>
            <a:endCxn id="602"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10" name="Google Shape;610;p53"/>
          <p:cNvCxnSpPr>
            <a:endCxn id="602"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11" name="Google Shape;611;p53"/>
          <p:cNvCxnSpPr>
            <a:stCxn id="598" idx="6"/>
            <a:endCxn id="599"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12" name="Google Shape;612;p53"/>
          <p:cNvCxnSpPr>
            <a:stCxn id="598" idx="6"/>
            <a:endCxn id="601"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13" name="Google Shape;613;p53"/>
          <p:cNvCxnSpPr>
            <a:endCxn id="600"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14" name="Google Shape;614;p53"/>
          <p:cNvCxnSpPr>
            <a:endCxn id="597"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15" name="Google Shape;615;p53"/>
          <p:cNvCxnSpPr>
            <a:endCxn id="598"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16" name="Google Shape;616;p53"/>
          <p:cNvCxnSpPr>
            <a:endCxn id="597"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17" name="Google Shape;617;p53"/>
          <p:cNvCxnSpPr>
            <a:endCxn id="598"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23" name="Google Shape;62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layer is the </a:t>
            </a:r>
            <a:r>
              <a:rPr b="1" lang="en" sz="2900">
                <a:solidFill>
                  <a:srgbClr val="434343"/>
                </a:solidFill>
                <a:latin typeface="Montserrat"/>
                <a:ea typeface="Montserrat"/>
                <a:cs typeface="Montserrat"/>
                <a:sym typeface="Montserrat"/>
              </a:rPr>
              <a:t>input layer</a:t>
            </a:r>
            <a:endParaRPr b="1" sz="2900">
              <a:solidFill>
                <a:srgbClr val="434343"/>
              </a:solidFill>
              <a:latin typeface="Montserrat"/>
              <a:ea typeface="Montserrat"/>
              <a:cs typeface="Montserrat"/>
              <a:sym typeface="Montserrat"/>
            </a:endParaRPr>
          </a:p>
        </p:txBody>
      </p:sp>
      <p:pic>
        <p:nvPicPr>
          <p:cNvPr descr="watermark.jpg" id="624" name="Google Shape;62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5" name="Google Shape;62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26" name="Google Shape;626;p54"/>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4"/>
          <p:cNvCxnSpPr>
            <a:stCxn id="626" idx="6"/>
            <a:endCxn id="629"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36" name="Google Shape;636;p54"/>
          <p:cNvCxnSpPr>
            <a:endCxn id="630"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37" name="Google Shape;637;p54"/>
          <p:cNvCxnSpPr>
            <a:stCxn id="629" idx="6"/>
            <a:endCxn id="632"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38" name="Google Shape;638;p54"/>
          <p:cNvCxnSpPr>
            <a:stCxn id="629" idx="6"/>
            <a:endCxn id="631"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39" name="Google Shape;639;p54"/>
          <p:cNvCxnSpPr>
            <a:stCxn id="629" idx="6"/>
            <a:endCxn id="633"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40" name="Google Shape;640;p54"/>
          <p:cNvCxnSpPr>
            <a:endCxn id="634"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41" name="Google Shape;641;p54"/>
          <p:cNvCxnSpPr>
            <a:endCxn id="634"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42" name="Google Shape;642;p54"/>
          <p:cNvCxnSpPr>
            <a:endCxn id="634"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43" name="Google Shape;643;p54"/>
          <p:cNvCxnSpPr>
            <a:stCxn id="630" idx="6"/>
            <a:endCxn id="631"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44" name="Google Shape;644;p54"/>
          <p:cNvCxnSpPr>
            <a:stCxn id="630" idx="6"/>
            <a:endCxn id="633"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45" name="Google Shape;645;p54"/>
          <p:cNvCxnSpPr>
            <a:endCxn id="632"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46" name="Google Shape;646;p54"/>
          <p:cNvCxnSpPr>
            <a:endCxn id="629"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47" name="Google Shape;647;p54"/>
          <p:cNvCxnSpPr>
            <a:endCxn id="630"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48" name="Google Shape;648;p54"/>
          <p:cNvCxnSpPr>
            <a:endCxn id="629"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49" name="Google Shape;649;p54"/>
          <p:cNvCxnSpPr>
            <a:endCxn id="630"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50" name="Google Shape;650;p54"/>
          <p:cNvSpPr/>
          <p:nvPr/>
        </p:nvSpPr>
        <p:spPr>
          <a:xfrm>
            <a:off x="2503275" y="2602450"/>
            <a:ext cx="796500" cy="2408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56" name="Google Shape;656;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last layer is the </a:t>
            </a:r>
            <a:r>
              <a:rPr b="1" lang="en" sz="2900">
                <a:solidFill>
                  <a:srgbClr val="434343"/>
                </a:solidFill>
                <a:latin typeface="Montserrat"/>
                <a:ea typeface="Montserrat"/>
                <a:cs typeface="Montserrat"/>
                <a:sym typeface="Montserrat"/>
              </a:rPr>
              <a:t>output layer.</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This last layer can be more than one neuron</a:t>
            </a:r>
            <a:endParaRPr sz="2900">
              <a:solidFill>
                <a:srgbClr val="434343"/>
              </a:solidFill>
              <a:latin typeface="Montserrat"/>
              <a:ea typeface="Montserrat"/>
              <a:cs typeface="Montserrat"/>
              <a:sym typeface="Montserrat"/>
            </a:endParaRPr>
          </a:p>
        </p:txBody>
      </p:sp>
      <p:pic>
        <p:nvPicPr>
          <p:cNvPr descr="watermark.jpg" id="657" name="Google Shape;657;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8" name="Google Shape;658;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59" name="Google Shape;659;p55"/>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5"/>
          <p:cNvCxnSpPr>
            <a:stCxn id="659" idx="6"/>
            <a:endCxn id="662"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55"/>
          <p:cNvCxnSpPr>
            <a:endCxn id="663"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70" name="Google Shape;670;p55"/>
          <p:cNvCxnSpPr>
            <a:stCxn id="662" idx="6"/>
            <a:endCxn id="665"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55"/>
          <p:cNvCxnSpPr>
            <a:stCxn id="662" idx="6"/>
            <a:endCxn id="664"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55"/>
          <p:cNvCxnSpPr>
            <a:stCxn id="662" idx="6"/>
            <a:endCxn id="666"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73" name="Google Shape;673;p55"/>
          <p:cNvCxnSpPr>
            <a:endCxn id="667"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55"/>
          <p:cNvCxnSpPr>
            <a:endCxn id="667"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75" name="Google Shape;675;p55"/>
          <p:cNvCxnSpPr>
            <a:endCxn id="667"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76" name="Google Shape;676;p55"/>
          <p:cNvCxnSpPr>
            <a:stCxn id="663" idx="6"/>
            <a:endCxn id="664"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77" name="Google Shape;677;p55"/>
          <p:cNvCxnSpPr>
            <a:stCxn id="663" idx="6"/>
            <a:endCxn id="666"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78" name="Google Shape;678;p55"/>
          <p:cNvCxnSpPr>
            <a:endCxn id="665"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79" name="Google Shape;679;p55"/>
          <p:cNvCxnSpPr>
            <a:endCxn id="662"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80" name="Google Shape;680;p55"/>
          <p:cNvCxnSpPr>
            <a:endCxn id="663"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81" name="Google Shape;681;p55"/>
          <p:cNvCxnSpPr>
            <a:endCxn id="662"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82" name="Google Shape;682;p55"/>
          <p:cNvCxnSpPr>
            <a:endCxn id="663"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83" name="Google Shape;683;p55"/>
          <p:cNvSpPr/>
          <p:nvPr/>
        </p:nvSpPr>
        <p:spPr>
          <a:xfrm>
            <a:off x="5813875" y="3354900"/>
            <a:ext cx="890100" cy="11556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89" name="Google Shape;689;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Layers in between the input and output layers are the </a:t>
            </a:r>
            <a:r>
              <a:rPr b="1" lang="en" sz="2900">
                <a:solidFill>
                  <a:srgbClr val="434343"/>
                </a:solidFill>
                <a:latin typeface="Montserrat"/>
                <a:ea typeface="Montserrat"/>
                <a:cs typeface="Montserrat"/>
                <a:sym typeface="Montserrat"/>
              </a:rPr>
              <a:t>hidden layers.</a:t>
            </a:r>
            <a:endParaRPr b="1" sz="2900">
              <a:solidFill>
                <a:srgbClr val="434343"/>
              </a:solidFill>
              <a:latin typeface="Montserrat"/>
              <a:ea typeface="Montserrat"/>
              <a:cs typeface="Montserrat"/>
              <a:sym typeface="Montserrat"/>
            </a:endParaRPr>
          </a:p>
        </p:txBody>
      </p:sp>
      <p:pic>
        <p:nvPicPr>
          <p:cNvPr descr="watermark.jpg" id="690" name="Google Shape;690;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1" name="Google Shape;691;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92" name="Google Shape;692;p56"/>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56"/>
          <p:cNvCxnSpPr>
            <a:stCxn id="692" idx="6"/>
            <a:endCxn id="69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02" name="Google Shape;702;p56"/>
          <p:cNvCxnSpPr>
            <a:endCxn id="69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03" name="Google Shape;703;p56"/>
          <p:cNvCxnSpPr>
            <a:stCxn id="695" idx="6"/>
            <a:endCxn id="69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04" name="Google Shape;704;p56"/>
          <p:cNvCxnSpPr>
            <a:stCxn id="695" idx="6"/>
            <a:endCxn id="69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05" name="Google Shape;705;p56"/>
          <p:cNvCxnSpPr>
            <a:stCxn id="695" idx="6"/>
            <a:endCxn id="69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06" name="Google Shape;706;p56"/>
          <p:cNvCxnSpPr>
            <a:endCxn id="70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07" name="Google Shape;707;p56"/>
          <p:cNvCxnSpPr>
            <a:endCxn id="70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08" name="Google Shape;708;p56"/>
          <p:cNvCxnSpPr>
            <a:endCxn id="70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09" name="Google Shape;709;p56"/>
          <p:cNvCxnSpPr>
            <a:stCxn id="696" idx="6"/>
            <a:endCxn id="69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10" name="Google Shape;710;p56"/>
          <p:cNvCxnSpPr>
            <a:stCxn id="696" idx="6"/>
            <a:endCxn id="69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11" name="Google Shape;711;p56"/>
          <p:cNvCxnSpPr>
            <a:endCxn id="69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12" name="Google Shape;712;p56"/>
          <p:cNvCxnSpPr>
            <a:endCxn id="69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13" name="Google Shape;713;p56"/>
          <p:cNvCxnSpPr>
            <a:endCxn id="69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14" name="Google Shape;714;p56"/>
          <p:cNvCxnSpPr>
            <a:endCxn id="69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15" name="Google Shape;715;p56"/>
          <p:cNvCxnSpPr>
            <a:endCxn id="69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16" name="Google Shape;716;p56"/>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22" name="Google Shape;722;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layers are difficult to interpret, due to their high interconnectivity and distance away from known input or output values.</a:t>
            </a:r>
            <a:endParaRPr b="1" sz="2900">
              <a:solidFill>
                <a:srgbClr val="434343"/>
              </a:solidFill>
              <a:latin typeface="Montserrat"/>
              <a:ea typeface="Montserrat"/>
              <a:cs typeface="Montserrat"/>
              <a:sym typeface="Montserrat"/>
            </a:endParaRPr>
          </a:p>
        </p:txBody>
      </p:sp>
      <p:pic>
        <p:nvPicPr>
          <p:cNvPr descr="watermark.jpg" id="723" name="Google Shape;723;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25" name="Google Shape;725;p57"/>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57"/>
          <p:cNvCxnSpPr>
            <a:stCxn id="725" idx="6"/>
            <a:endCxn id="728"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35" name="Google Shape;735;p57"/>
          <p:cNvCxnSpPr>
            <a:endCxn id="729"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36" name="Google Shape;736;p57"/>
          <p:cNvCxnSpPr>
            <a:stCxn id="728" idx="6"/>
            <a:endCxn id="731"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37" name="Google Shape;737;p57"/>
          <p:cNvCxnSpPr>
            <a:stCxn id="728" idx="6"/>
            <a:endCxn id="730"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38" name="Google Shape;738;p57"/>
          <p:cNvCxnSpPr>
            <a:stCxn id="728" idx="6"/>
            <a:endCxn id="732"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39" name="Google Shape;739;p57"/>
          <p:cNvCxnSpPr>
            <a:endCxn id="733"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40" name="Google Shape;740;p57"/>
          <p:cNvCxnSpPr>
            <a:endCxn id="733"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41" name="Google Shape;741;p57"/>
          <p:cNvCxnSpPr>
            <a:endCxn id="733"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42" name="Google Shape;742;p57"/>
          <p:cNvCxnSpPr>
            <a:stCxn id="729" idx="6"/>
            <a:endCxn id="730"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43" name="Google Shape;743;p57"/>
          <p:cNvCxnSpPr>
            <a:stCxn id="729" idx="6"/>
            <a:endCxn id="732"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44" name="Google Shape;744;p57"/>
          <p:cNvCxnSpPr>
            <a:endCxn id="731"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45" name="Google Shape;745;p57"/>
          <p:cNvCxnSpPr>
            <a:endCxn id="728"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46" name="Google Shape;746;p57"/>
          <p:cNvCxnSpPr>
            <a:endCxn id="729"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47" name="Google Shape;747;p57"/>
          <p:cNvCxnSpPr>
            <a:endCxn id="728"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48" name="Google Shape;748;p57"/>
          <p:cNvCxnSpPr>
            <a:endCxn id="729"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49" name="Google Shape;749;p57"/>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55" name="Google Shape;755;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56" name="Google Shape;75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7" name="Google Shape;75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8" name="Google Shape;758;p58"/>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8"/>
          <p:cNvCxnSpPr>
            <a:stCxn id="758" idx="6"/>
            <a:endCxn id="761"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68" name="Google Shape;768;p58"/>
          <p:cNvCxnSpPr>
            <a:endCxn id="762"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69" name="Google Shape;769;p58"/>
          <p:cNvCxnSpPr>
            <a:stCxn id="761" idx="6"/>
            <a:endCxn id="764"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70" name="Google Shape;770;p58"/>
          <p:cNvCxnSpPr>
            <a:stCxn id="761" idx="6"/>
            <a:endCxn id="763"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71" name="Google Shape;771;p58"/>
          <p:cNvCxnSpPr>
            <a:stCxn id="761" idx="6"/>
            <a:endCxn id="765"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72" name="Google Shape;772;p58"/>
          <p:cNvCxnSpPr>
            <a:endCxn id="766"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73" name="Google Shape;773;p58"/>
          <p:cNvCxnSpPr>
            <a:endCxn id="766"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74" name="Google Shape;774;p58"/>
          <p:cNvCxnSpPr>
            <a:endCxn id="766"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75" name="Google Shape;775;p58"/>
          <p:cNvCxnSpPr>
            <a:stCxn id="762" idx="6"/>
            <a:endCxn id="763"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76" name="Google Shape;776;p58"/>
          <p:cNvCxnSpPr>
            <a:stCxn id="762" idx="6"/>
            <a:endCxn id="765"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77" name="Google Shape;777;p58"/>
          <p:cNvCxnSpPr>
            <a:endCxn id="764"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78" name="Google Shape;778;p58"/>
          <p:cNvCxnSpPr>
            <a:endCxn id="761"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79" name="Google Shape;779;p58"/>
          <p:cNvCxnSpPr>
            <a:endCxn id="762"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80" name="Google Shape;780;p58"/>
          <p:cNvCxnSpPr>
            <a:endCxn id="761"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81" name="Google Shape;781;p58"/>
          <p:cNvCxnSpPr>
            <a:endCxn id="762"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82" name="Google Shape;782;p58"/>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Google Shape;787;p59"/>
          <p:cNvPicPr preferRelativeResize="0"/>
          <p:nvPr/>
        </p:nvPicPr>
        <p:blipFill>
          <a:blip r:embed="rId3">
            <a:alphaModFix/>
          </a:blip>
          <a:stretch>
            <a:fillRect/>
          </a:stretch>
        </p:blipFill>
        <p:spPr>
          <a:xfrm>
            <a:off x="1582250" y="2511225"/>
            <a:ext cx="5979500" cy="2290150"/>
          </a:xfrm>
          <a:prstGeom prst="rect">
            <a:avLst/>
          </a:prstGeom>
          <a:noFill/>
          <a:ln>
            <a:noFill/>
          </a:ln>
        </p:spPr>
      </p:pic>
      <p:sp>
        <p:nvSpPr>
          <p:cNvPr id="788" name="Google Shape;78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89" name="Google Shape;78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90" name="Google Shape;790;p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791" name="Google Shape;791;p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97" name="Google Shape;79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Terminology: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Input Layer: First layer that directly accepts real data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 Any layer between input and output layers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Output Layer: The final estimate of the output.</a:t>
            </a:r>
            <a:endParaRPr sz="2900">
              <a:solidFill>
                <a:srgbClr val="434343"/>
              </a:solidFill>
              <a:latin typeface="Montserrat"/>
              <a:ea typeface="Montserrat"/>
              <a:cs typeface="Montserrat"/>
              <a:sym typeface="Montserrat"/>
            </a:endParaRPr>
          </a:p>
        </p:txBody>
      </p:sp>
      <p:pic>
        <p:nvPicPr>
          <p:cNvPr descr="watermark.jpg" id="798" name="Google Shape;79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9" name="Google Shape;79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05" name="Google Shape;80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incredible about the neural network framework is that it can be used to approximate any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Zhou Lu and later on Boris Hanin proved mathematically that Neural Networks can approximate any convex continuous function.</a:t>
            </a:r>
            <a:endParaRPr sz="2900">
              <a:solidFill>
                <a:srgbClr val="434343"/>
              </a:solidFill>
              <a:latin typeface="Montserrat"/>
              <a:ea typeface="Montserrat"/>
              <a:cs typeface="Montserrat"/>
              <a:sym typeface="Montserrat"/>
            </a:endParaRPr>
          </a:p>
        </p:txBody>
      </p:sp>
      <p:pic>
        <p:nvPicPr>
          <p:cNvPr descr="watermark.jpg" id="806" name="Google Shape;80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7" name="Google Shape;80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8" name="Google Shape;88;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 name="Google Shape;89;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13" name="Google Shape;81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more details on this check out the Wikipedia page for “Universal Approximation Theorem”</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14" name="Google Shape;81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5" name="Google Shape;81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1" name="Google Shape;82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in our simple model we saw that the perceptron itself contained a very simple summation function f(x).</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most use cases however that won’t be useful, we’ll want to be able to set constraints to our output values, especially in classification tasks.</a:t>
            </a:r>
            <a:endParaRPr sz="2900">
              <a:solidFill>
                <a:srgbClr val="434343"/>
              </a:solidFill>
              <a:latin typeface="Montserrat"/>
              <a:ea typeface="Montserrat"/>
              <a:cs typeface="Montserrat"/>
              <a:sym typeface="Montserrat"/>
            </a:endParaRPr>
          </a:p>
        </p:txBody>
      </p:sp>
      <p:pic>
        <p:nvPicPr>
          <p:cNvPr descr="watermark.jpg" id="822" name="Google Shape;82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3" name="Google Shape;82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9" name="Google Shape;82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a classification tasks, it would be useful to have all outputs fall between 0 and 1.</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These values can then present probability assignments for each class.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we’ll explore how to use </a:t>
            </a:r>
            <a:r>
              <a:rPr b="1" lang="en" sz="2900">
                <a:solidFill>
                  <a:srgbClr val="434343"/>
                </a:solidFill>
                <a:latin typeface="Montserrat"/>
                <a:ea typeface="Montserrat"/>
                <a:cs typeface="Montserrat"/>
                <a:sym typeface="Montserrat"/>
              </a:rPr>
              <a:t>activation functions</a:t>
            </a:r>
            <a:r>
              <a:rPr lang="en" sz="2900">
                <a:solidFill>
                  <a:srgbClr val="434343"/>
                </a:solidFill>
                <a:latin typeface="Montserrat"/>
                <a:ea typeface="Montserrat"/>
                <a:cs typeface="Montserrat"/>
                <a:sym typeface="Montserrat"/>
              </a:rPr>
              <a:t> to set boundaries to output values from the neuron.</a:t>
            </a:r>
            <a:endParaRPr sz="2900">
              <a:solidFill>
                <a:srgbClr val="434343"/>
              </a:solidFill>
              <a:latin typeface="Montserrat"/>
              <a:ea typeface="Montserrat"/>
              <a:cs typeface="Montserrat"/>
              <a:sym typeface="Montserrat"/>
            </a:endParaRPr>
          </a:p>
        </p:txBody>
      </p:sp>
      <p:pic>
        <p:nvPicPr>
          <p:cNvPr descr="watermark.jpg" id="830" name="Google Shape;83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1" name="Google Shape;83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Activation Functions</a:t>
            </a:r>
            <a:endParaRPr b="1">
              <a:latin typeface="Montserrat"/>
              <a:ea typeface="Montserrat"/>
              <a:cs typeface="Montserrat"/>
              <a:sym typeface="Montserrat"/>
            </a:endParaRPr>
          </a:p>
        </p:txBody>
      </p:sp>
      <p:sp>
        <p:nvSpPr>
          <p:cNvPr id="837" name="Google Shape;837;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38" name="Google Shape;83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45" name="Google Shape;84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inputs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have a weight </a:t>
            </a:r>
            <a:r>
              <a:rPr b="1" lang="en" sz="2900">
                <a:solidFill>
                  <a:srgbClr val="434343"/>
                </a:solidFill>
                <a:latin typeface="Montserrat"/>
                <a:ea typeface="Montserrat"/>
                <a:cs typeface="Montserrat"/>
                <a:sym typeface="Montserrat"/>
              </a:rPr>
              <a:t>w </a:t>
            </a:r>
            <a:r>
              <a:rPr lang="en" sz="2900">
                <a:solidFill>
                  <a:srgbClr val="434343"/>
                </a:solidFill>
                <a:latin typeface="Montserrat"/>
                <a:ea typeface="Montserrat"/>
                <a:cs typeface="Montserrat"/>
                <a:sym typeface="Montserrat"/>
              </a:rPr>
              <a:t>and a bias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attached to them in the perceptron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46" name="Google Shape;84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53" name="Google Shape;85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Clearly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implies how much weight or strength to give the incoming input.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think of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as an offset value, making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have to reach a certain threshold before having an effect.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54" name="Google Shape;85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5" name="Google Shape;85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1" name="Google Shape;86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a:t>
            </a:r>
            <a:r>
              <a:rPr b="1" lang="en" sz="2900">
                <a:solidFill>
                  <a:srgbClr val="434343"/>
                </a:solidFill>
                <a:latin typeface="Montserrat"/>
                <a:ea typeface="Montserrat"/>
                <a:cs typeface="Montserrat"/>
                <a:sym typeface="Montserrat"/>
              </a:rPr>
              <a:t>b= -10</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the effects of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won’t really start to overcome the bias until their product surpasses 10.</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that, then the effect is solely based on the value of </a:t>
            </a:r>
            <a:r>
              <a:rPr b="1" lang="en" sz="2900">
                <a:solidFill>
                  <a:srgbClr val="434343"/>
                </a:solidFill>
                <a:latin typeface="Montserrat"/>
                <a:ea typeface="Montserrat"/>
                <a:cs typeface="Montserrat"/>
                <a:sym typeface="Montserrat"/>
              </a:rPr>
              <a:t>w.</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Thus the term “bias”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62" name="Google Shape;86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3" name="Google Shape;86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9" name="Google Shape;86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Next we want to set boundaries for the overall output value of:</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state: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z = x*w + b</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And then pass </a:t>
            </a:r>
            <a:r>
              <a:rPr b="1" lang="en" sz="2900">
                <a:solidFill>
                  <a:srgbClr val="434343"/>
                </a:solidFill>
                <a:latin typeface="Montserrat"/>
                <a:ea typeface="Montserrat"/>
                <a:cs typeface="Montserrat"/>
                <a:sym typeface="Montserrat"/>
              </a:rPr>
              <a:t>z </a:t>
            </a:r>
            <a:r>
              <a:rPr lang="en" sz="2900">
                <a:solidFill>
                  <a:srgbClr val="434343"/>
                </a:solidFill>
                <a:latin typeface="Montserrat"/>
                <a:ea typeface="Montserrat"/>
                <a:cs typeface="Montserrat"/>
                <a:sym typeface="Montserrat"/>
              </a:rPr>
              <a:t>through some activation function to limit its value.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70" name="Google Shape;87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1" name="Google Shape;87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77" name="Google Shape;87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lot of research has been done into activation functions and their effectiveness.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some common activation functions.</a:t>
            </a:r>
            <a:endParaRPr sz="2900">
              <a:solidFill>
                <a:srgbClr val="434343"/>
              </a:solidFill>
              <a:latin typeface="Montserrat"/>
              <a:ea typeface="Montserrat"/>
              <a:cs typeface="Montserrat"/>
              <a:sym typeface="Montserrat"/>
            </a:endParaRPr>
          </a:p>
        </p:txBody>
      </p:sp>
      <p:pic>
        <p:nvPicPr>
          <p:cNvPr descr="watermark.jpg" id="878" name="Google Shape;87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9" name="Google Shape;87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885" name="Google Shape;885;p7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our simple perceptron has an f(X)</a:t>
            </a:r>
            <a:endParaRPr sz="2900">
              <a:solidFill>
                <a:srgbClr val="434343"/>
              </a:solidFill>
              <a:latin typeface="Montserrat"/>
              <a:ea typeface="Montserrat"/>
              <a:cs typeface="Montserrat"/>
              <a:sym typeface="Montserrat"/>
            </a:endParaRPr>
          </a:p>
        </p:txBody>
      </p:sp>
      <p:pic>
        <p:nvPicPr>
          <p:cNvPr descr="watermark.jpg" id="886" name="Google Shape;88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7" name="Google Shape;88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88" name="Google Shape;888;p7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889" name="Google Shape;889;p7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890" name="Google Shape;890;p7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a:endCxn id="890"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892" name="Google Shape;892;p71"/>
          <p:cNvCxnSpPr>
            <a:endCxn id="890"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893" name="Google Shape;893;p7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894" name="Google Shape;894;p7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895" name="Google Shape;895;p7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896" name="Google Shape;896;p7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897" name="Google Shape;897;p7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898" name="Google Shape;898;p7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899" name="Google Shape;899;p7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00" name="Google Shape;900;p71"/>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Perceptron Model</a:t>
            </a:r>
            <a:endParaRPr b="1">
              <a:latin typeface="Montserrat"/>
              <a:ea typeface="Montserrat"/>
              <a:cs typeface="Montserrat"/>
              <a:sym typeface="Montserrat"/>
            </a:endParaRPr>
          </a:p>
        </p:txBody>
      </p:sp>
      <p:sp>
        <p:nvSpPr>
          <p:cNvPr id="95" name="Google Shape;95;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96" name="Google Shape;96;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 name="Google Shape;97;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906" name="Google Shape;906;p7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had a binary classification problem, we would want an output of either 0 or 1.</a:t>
            </a:r>
            <a:endParaRPr sz="2900">
              <a:solidFill>
                <a:srgbClr val="434343"/>
              </a:solidFill>
              <a:latin typeface="Montserrat"/>
              <a:ea typeface="Montserrat"/>
              <a:cs typeface="Montserrat"/>
              <a:sym typeface="Montserrat"/>
            </a:endParaRPr>
          </a:p>
        </p:txBody>
      </p:sp>
      <p:pic>
        <p:nvPicPr>
          <p:cNvPr descr="watermark.jpg" id="907" name="Google Shape;907;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909" name="Google Shape;909;p7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910" name="Google Shape;910;p7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911" name="Google Shape;911;p7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2" name="Google Shape;912;p72"/>
          <p:cNvCxnSpPr>
            <a:endCxn id="91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913" name="Google Shape;913;p72"/>
          <p:cNvCxnSpPr>
            <a:endCxn id="91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914" name="Google Shape;914;p7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915" name="Google Shape;915;p7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916" name="Google Shape;916;p7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917" name="Google Shape;917;p7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918" name="Google Shape;918;p7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919" name="Google Shape;919;p72"/>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920" name="Google Shape;920;p72"/>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21" name="Google Shape;921;p72"/>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927" name="Google Shape;927;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avoid confusion, let’s define the total  inputs as a variable </a:t>
            </a:r>
            <a:r>
              <a:rPr b="1" lang="en" sz="2900">
                <a:solidFill>
                  <a:srgbClr val="434343"/>
                </a:solidFill>
                <a:latin typeface="Montserrat"/>
                <a:ea typeface="Montserrat"/>
                <a:cs typeface="Montserrat"/>
                <a:sym typeface="Montserrat"/>
              </a:rPr>
              <a:t>z.</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Where </a:t>
            </a:r>
            <a:r>
              <a:rPr b="1" lang="en" sz="2900">
                <a:solidFill>
                  <a:srgbClr val="434343"/>
                </a:solidFill>
                <a:latin typeface="Montserrat"/>
                <a:ea typeface="Montserrat"/>
                <a:cs typeface="Montserrat"/>
                <a:sym typeface="Montserrat"/>
              </a:rPr>
              <a:t>z = wx + b</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context, we’ll then refer to activation functions as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you will often see these variables capitalized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 or </a:t>
            </a:r>
            <a:r>
              <a:rPr b="1" lang="en" sz="2900">
                <a:solidFill>
                  <a:srgbClr val="434343"/>
                </a:solidFill>
                <a:latin typeface="Montserrat"/>
                <a:ea typeface="Montserrat"/>
                <a:cs typeface="Montserrat"/>
                <a:sym typeface="Montserrat"/>
              </a:rPr>
              <a:t>X </a:t>
            </a:r>
            <a:r>
              <a:rPr lang="en" sz="2900">
                <a:solidFill>
                  <a:srgbClr val="434343"/>
                </a:solidFill>
                <a:latin typeface="Montserrat"/>
                <a:ea typeface="Montserrat"/>
                <a:cs typeface="Montserrat"/>
                <a:sym typeface="Montserrat"/>
              </a:rPr>
              <a:t>to denote a tensor input consisting of multiple values.</a:t>
            </a:r>
            <a:endParaRPr sz="2900">
              <a:solidFill>
                <a:srgbClr val="434343"/>
              </a:solidFill>
              <a:latin typeface="Montserrat"/>
              <a:ea typeface="Montserrat"/>
              <a:cs typeface="Montserrat"/>
              <a:sym typeface="Montserrat"/>
            </a:endParaRPr>
          </a:p>
        </p:txBody>
      </p:sp>
      <p:pic>
        <p:nvPicPr>
          <p:cNvPr descr="watermark.jpg" id="928" name="Google Shape;92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9" name="Google Shape;92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35" name="Google Shape;935;p74"/>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most simple networks rely on a basic </a:t>
            </a:r>
            <a:r>
              <a:rPr b="1" lang="en" sz="3000">
                <a:solidFill>
                  <a:srgbClr val="434343"/>
                </a:solidFill>
                <a:latin typeface="Montserrat"/>
                <a:ea typeface="Montserrat"/>
                <a:cs typeface="Montserrat"/>
                <a:sym typeface="Montserrat"/>
              </a:rPr>
              <a:t>step function</a:t>
            </a:r>
            <a:r>
              <a:rPr lang="en" sz="3000">
                <a:solidFill>
                  <a:srgbClr val="434343"/>
                </a:solidFill>
                <a:latin typeface="Montserrat"/>
                <a:ea typeface="Montserrat"/>
                <a:cs typeface="Montserrat"/>
                <a:sym typeface="Montserrat"/>
              </a:rPr>
              <a:t> that outputs 0 or 1.</a:t>
            </a:r>
            <a:endParaRPr sz="3000">
              <a:solidFill>
                <a:srgbClr val="434343"/>
              </a:solidFill>
              <a:latin typeface="Montserrat"/>
              <a:ea typeface="Montserrat"/>
              <a:cs typeface="Montserrat"/>
              <a:sym typeface="Montserrat"/>
            </a:endParaRPr>
          </a:p>
        </p:txBody>
      </p:sp>
      <p:pic>
        <p:nvPicPr>
          <p:cNvPr descr="watermark.jpg" id="936" name="Google Shape;93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7" name="Google Shape;93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38" name="Google Shape;938;p7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39" name="Google Shape;939;p7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40" name="Google Shape;940;p74"/>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41" name="Google Shape;941;p7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42" name="Google Shape;942;p7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43" name="Google Shape;943;p7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44" name="Google Shape;944;p74"/>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45" name="Google Shape;945;p7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51" name="Google Shape;951;p7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Regardless of the values, this always outputs 0 or 1.</a:t>
            </a:r>
            <a:endParaRPr sz="3000">
              <a:solidFill>
                <a:srgbClr val="434343"/>
              </a:solidFill>
              <a:latin typeface="Montserrat"/>
              <a:ea typeface="Montserrat"/>
              <a:cs typeface="Montserrat"/>
              <a:sym typeface="Montserrat"/>
            </a:endParaRPr>
          </a:p>
        </p:txBody>
      </p:sp>
      <p:pic>
        <p:nvPicPr>
          <p:cNvPr descr="watermark.jpg" id="952" name="Google Shape;952;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54" name="Google Shape;954;p7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55" name="Google Shape;955;p7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56" name="Google Shape;956;p7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57" name="Google Shape;957;p7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58" name="Google Shape;958;p7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59" name="Google Shape;959;p7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60" name="Google Shape;960;p7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61" name="Google Shape;961;p7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67" name="Google Shape;967;p7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sort of function could be useful for classification (0 or 1 class).</a:t>
            </a:r>
            <a:endParaRPr sz="3000">
              <a:solidFill>
                <a:srgbClr val="434343"/>
              </a:solidFill>
              <a:latin typeface="Montserrat"/>
              <a:ea typeface="Montserrat"/>
              <a:cs typeface="Montserrat"/>
              <a:sym typeface="Montserrat"/>
            </a:endParaRPr>
          </a:p>
        </p:txBody>
      </p:sp>
      <p:pic>
        <p:nvPicPr>
          <p:cNvPr descr="watermark.jpg" id="968" name="Google Shape;968;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9" name="Google Shape;969;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70" name="Google Shape;970;p7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71" name="Google Shape;971;p7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72" name="Google Shape;972;p7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73" name="Google Shape;973;p7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74" name="Google Shape;974;p7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75" name="Google Shape;975;p7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76" name="Google Shape;976;p7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77" name="Google Shape;977;p7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83" name="Google Shape;983;p77"/>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this is a very “strong” function, since small changes aren’t reflected.</a:t>
            </a:r>
            <a:endParaRPr sz="3000">
              <a:solidFill>
                <a:srgbClr val="434343"/>
              </a:solidFill>
              <a:latin typeface="Montserrat"/>
              <a:ea typeface="Montserrat"/>
              <a:cs typeface="Montserrat"/>
              <a:sym typeface="Montserrat"/>
            </a:endParaRPr>
          </a:p>
        </p:txBody>
      </p:sp>
      <p:pic>
        <p:nvPicPr>
          <p:cNvPr descr="watermark.jpg" id="984" name="Google Shape;98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5" name="Google Shape;985;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86" name="Google Shape;986;p7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7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88" name="Google Shape;988;p7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89" name="Google Shape;989;p7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90" name="Google Shape;990;p7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91" name="Google Shape;991;p7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92" name="Google Shape;992;p7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93" name="Google Shape;993;p7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9" name="Google Shape;999;p78"/>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just an immediate cut off that splits between 0 and 1.</a:t>
            </a:r>
            <a:endParaRPr sz="3000">
              <a:solidFill>
                <a:srgbClr val="434343"/>
              </a:solidFill>
              <a:latin typeface="Montserrat"/>
              <a:ea typeface="Montserrat"/>
              <a:cs typeface="Montserrat"/>
              <a:sym typeface="Montserrat"/>
            </a:endParaRPr>
          </a:p>
        </p:txBody>
      </p:sp>
      <p:pic>
        <p:nvPicPr>
          <p:cNvPr descr="watermark.jpg" id="1000" name="Google Shape;1000;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1" name="Google Shape;1001;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02" name="Google Shape;1002;p7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p7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p7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05" name="Google Shape;1005;p7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06" name="Google Shape;1006;p7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07" name="Google Shape;1007;p7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08" name="Google Shape;1008;p7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09" name="Google Shape;1009;p7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10" name="Google Shape;1010;p78"/>
          <p:cNvSpPr/>
          <p:nvPr/>
        </p:nvSpPr>
        <p:spPr>
          <a:xfrm rot="-620905">
            <a:off x="5086876" y="3164515"/>
            <a:ext cx="1128964" cy="31169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6" name="Google Shape;1016;p7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017" name="Google Shape;1017;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8" name="Google Shape;1018;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19" name="Google Shape;1019;p7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20" name="Google Shape;1020;p7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7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22" name="Google Shape;1022;p7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23" name="Google Shape;1023;p7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24" name="Google Shape;1024;p7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25" name="Google Shape;1025;p7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26" name="Google Shape;1026;p7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27" name="Google Shape;1027;p7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8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034" name="Google Shape;103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5" name="Google Shape;103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36" name="Google Shape;1036;p8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8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8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39" name="Google Shape;1039;p8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40" name="Google Shape;1040;p8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41" name="Google Shape;1041;p8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42" name="Google Shape;1042;p80"/>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43" name="Google Shape;1043;p8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44" name="Google Shape;1044;p80"/>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45" name="Google Shape;1045;p80"/>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1" name="Google Shape;1051;p8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052" name="Google Shape;105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3" name="Google Shape;105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54" name="Google Shape;1054;p8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55" name="Google Shape;1055;p8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56" name="Google Shape;1056;p8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57" name="Google Shape;1057;p8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58" name="Google Shape;1058;p8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59" name="Google Shape;1059;p8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60" name="Google Shape;1060;p81"/>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61" name="Google Shape;1061;p8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62" name="Google Shape;1062;p8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63" name="Google Shape;1063;p81"/>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03" name="Google Shape;103;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begin understanding deep learning, we will build up our model abstractions: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Multi-layer Perceptron Model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Neural Network</a:t>
            </a:r>
            <a:endParaRPr sz="2900">
              <a:solidFill>
                <a:srgbClr val="434343"/>
              </a:solidFill>
              <a:latin typeface="Montserrat"/>
              <a:ea typeface="Montserrat"/>
              <a:cs typeface="Montserrat"/>
              <a:sym typeface="Montserrat"/>
            </a:endParaRPr>
          </a:p>
        </p:txBody>
      </p:sp>
      <p:pic>
        <p:nvPicPr>
          <p:cNvPr descr="watermark.jpg" id="104" name="Google Shape;104;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 name="Google Shape;105;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8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still works for classification, and will be more sensitive to small changes.</a:t>
            </a:r>
            <a:endParaRPr sz="3000">
              <a:solidFill>
                <a:srgbClr val="434343"/>
              </a:solidFill>
              <a:latin typeface="Montserrat"/>
              <a:ea typeface="Montserrat"/>
              <a:cs typeface="Montserrat"/>
              <a:sym typeface="Montserrat"/>
            </a:endParaRPr>
          </a:p>
        </p:txBody>
      </p:sp>
      <p:pic>
        <p:nvPicPr>
          <p:cNvPr descr="watermark.jpg" id="1070" name="Google Shape;1070;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72" name="Google Shape;1072;p82"/>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8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74" name="Google Shape;1074;p8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75" name="Google Shape;1075;p82"/>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76" name="Google Shape;1076;p82"/>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77" name="Google Shape;1077;p82"/>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78" name="Google Shape;1078;p82"/>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79" name="Google Shape;1079;p8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80" name="Google Shape;1080;p82"/>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81" name="Google Shape;1081;p82"/>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8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088" name="Google Shape;1088;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90" name="Google Shape;1090;p83"/>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91" name="Google Shape;1091;p83"/>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92" name="Google Shape;1092;p83"/>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93" name="Google Shape;1093;p83"/>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94" name="Google Shape;1094;p83"/>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95" name="Google Shape;1095;p83"/>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096" name="Google Shape;1096;p83"/>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2" name="Google Shape;1102;p8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103" name="Google Shape;110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05" name="Google Shape;1105;p8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06" name="Google Shape;1106;p8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07" name="Google Shape;1107;p8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08" name="Google Shape;1108;p8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09" name="Google Shape;1109;p8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10" name="Google Shape;1110;p8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11" name="Google Shape;1111;p84"/>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12" name="Google Shape;1112;p84"/>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13" name="Google Shape;1113;p84"/>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9" name="Google Shape;1119;p85"/>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Outputs between -1 and 1 instead of 0 to 1</a:t>
            </a:r>
            <a:endParaRPr sz="3000">
              <a:solidFill>
                <a:srgbClr val="434343"/>
              </a:solidFill>
              <a:latin typeface="Montserrat"/>
              <a:ea typeface="Montserrat"/>
              <a:cs typeface="Montserrat"/>
              <a:sym typeface="Montserrat"/>
            </a:endParaRPr>
          </a:p>
        </p:txBody>
      </p:sp>
      <p:pic>
        <p:nvPicPr>
          <p:cNvPr descr="watermark.jpg" id="1120" name="Google Shape;112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1" name="Google Shape;112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22" name="Google Shape;1122;p8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23" name="Google Shape;1123;p8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24" name="Google Shape;1124;p8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25" name="Google Shape;1125;p8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6" name="Google Shape;1126;p8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7" name="Google Shape;1127;p8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28" name="Google Shape;1128;p85"/>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29" name="Google Shape;1129;p85"/>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30" name="Google Shape;1130;p85"/>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86"/>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137" name="Google Shape;1137;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8" name="Google Shape;1138;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39" name="Google Shape;1139;p86"/>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40" name="Google Shape;1140;p8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41" name="Google Shape;1141;p8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142" name="Google Shape;1142;p86"/>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43" name="Google Shape;1143;p8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144" name="Google Shape;1144;p86"/>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0" name="Google Shape;1150;p8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has been found to have very good performance, especially when dealing with the issue of </a:t>
            </a:r>
            <a:r>
              <a:rPr b="1" lang="en" sz="3000">
                <a:solidFill>
                  <a:srgbClr val="434343"/>
                </a:solidFill>
                <a:latin typeface="Montserrat"/>
                <a:ea typeface="Montserrat"/>
                <a:cs typeface="Montserrat"/>
                <a:sym typeface="Montserrat"/>
              </a:rPr>
              <a:t>vanishing 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often default to ReLu due to its overall good performance.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1" name="Google Shape;115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8" name="Google Shape;1158;p88"/>
          <p:cNvSpPr txBox="1"/>
          <p:nvPr>
            <p:ph idx="1" type="body"/>
          </p:nvPr>
        </p:nvSpPr>
        <p:spPr>
          <a:xfrm>
            <a:off x="0" y="1152475"/>
            <a:ext cx="91440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full list of possible activation functions check 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en.wikipedia.org/wiki/Activation_function</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9" name="Google Shape;115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 and Gradient Descent</a:t>
            </a:r>
            <a:endParaRPr b="1">
              <a:latin typeface="Montserrat"/>
              <a:ea typeface="Montserrat"/>
              <a:cs typeface="Montserrat"/>
              <a:sym typeface="Montserrat"/>
            </a:endParaRPr>
          </a:p>
        </p:txBody>
      </p:sp>
      <p:sp>
        <p:nvSpPr>
          <p:cNvPr id="1166" name="Google Shape;1166;p8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167" name="Google Shape;116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74" name="Google Shape;11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understand that neural networks take in inputs, multiply them by weights, and add biases to them.</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this result is passed through an activation function which at the end of all the layers leads to some output.</a:t>
            </a:r>
            <a:endParaRPr sz="3000">
              <a:solidFill>
                <a:srgbClr val="434343"/>
              </a:solidFill>
              <a:latin typeface="Montserrat"/>
              <a:ea typeface="Montserrat"/>
              <a:cs typeface="Montserrat"/>
              <a:sym typeface="Montserrat"/>
            </a:endParaRPr>
          </a:p>
        </p:txBody>
      </p:sp>
      <p:pic>
        <p:nvPicPr>
          <p:cNvPr descr="watermark.jpg" id="1175" name="Google Shape;117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2" name="Google Shape;118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output </a:t>
            </a:r>
            <a:r>
              <a:rPr b="1" lang="en" sz="3000">
                <a:solidFill>
                  <a:srgbClr val="434343"/>
                </a:solidFill>
                <a:latin typeface="Montserrat"/>
                <a:ea typeface="Montserrat"/>
                <a:cs typeface="Montserrat"/>
                <a:sym typeface="Montserrat"/>
              </a:rPr>
              <a:t>ŷ </a:t>
            </a:r>
            <a:r>
              <a:rPr lang="en" sz="3000">
                <a:solidFill>
                  <a:srgbClr val="434343"/>
                </a:solidFill>
                <a:latin typeface="Montserrat"/>
                <a:ea typeface="Montserrat"/>
                <a:cs typeface="Montserrat"/>
                <a:sym typeface="Montserrat"/>
              </a:rPr>
              <a:t>is the model’s estimation of what it predicts the label to be.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after the network creates its prediction, how do we evaluate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after the evaluation how can we update the network’s weights and biases?</a:t>
            </a:r>
            <a:endParaRPr sz="3000">
              <a:solidFill>
                <a:srgbClr val="434343"/>
              </a:solidFill>
              <a:latin typeface="Montserrat"/>
              <a:ea typeface="Montserrat"/>
              <a:cs typeface="Montserrat"/>
              <a:sym typeface="Montserrat"/>
            </a:endParaRPr>
          </a:p>
        </p:txBody>
      </p:sp>
      <p:pic>
        <p:nvPicPr>
          <p:cNvPr descr="watermark.jpg" id="1183" name="Google Shape;118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1" name="Google Shape;111;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learn about more complex models, we’ll also introduce concepts,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Activation Functions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BackPropagation</a:t>
            </a:r>
            <a:endParaRPr sz="2900">
              <a:solidFill>
                <a:srgbClr val="434343"/>
              </a:solidFill>
              <a:latin typeface="Montserrat"/>
              <a:ea typeface="Montserrat"/>
              <a:cs typeface="Montserrat"/>
              <a:sym typeface="Montserrat"/>
            </a:endParaRPr>
          </a:p>
        </p:txBody>
      </p:sp>
      <p:pic>
        <p:nvPicPr>
          <p:cNvPr descr="watermark.jpg" id="112" name="Google Shape;112;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 name="Google Shape;113;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0" name="Google Shape;119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take the estimated outputs of the network and then compare them to the real values of the label.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this is using the training data set during the fitting/training of the model.</a:t>
            </a:r>
            <a:endParaRPr sz="3000">
              <a:solidFill>
                <a:srgbClr val="434343"/>
              </a:solidFill>
              <a:latin typeface="Montserrat"/>
              <a:ea typeface="Montserrat"/>
              <a:cs typeface="Montserrat"/>
              <a:sym typeface="Montserrat"/>
            </a:endParaRPr>
          </a:p>
        </p:txBody>
      </p:sp>
      <p:pic>
        <p:nvPicPr>
          <p:cNvPr descr="watermark.jpg" id="1191" name="Google Shape;119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8" name="Google Shape;119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cost function (often referred to as a loss function) must be an average so it can output a single value.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keep track of our loss/cost during training to monitor network performance.</a:t>
            </a:r>
            <a:endParaRPr sz="3000">
              <a:solidFill>
                <a:srgbClr val="434343"/>
              </a:solidFill>
              <a:latin typeface="Montserrat"/>
              <a:ea typeface="Montserrat"/>
              <a:cs typeface="Montserrat"/>
              <a:sym typeface="Montserrat"/>
            </a:endParaRPr>
          </a:p>
        </p:txBody>
      </p:sp>
      <p:pic>
        <p:nvPicPr>
          <p:cNvPr descr="watermark.jpg" id="1199" name="Google Shape;119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6" name="Google Shape;1206;p94"/>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207" name="Google Shape;1207;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14" name="Google Shape;121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very common cost function is the quadratic cost function:</a:t>
            </a:r>
            <a:endParaRPr sz="3000">
              <a:solidFill>
                <a:srgbClr val="434343"/>
              </a:solidFill>
              <a:latin typeface="Montserrat"/>
              <a:ea typeface="Montserrat"/>
              <a:cs typeface="Montserrat"/>
              <a:sym typeface="Montserrat"/>
            </a:endParaRPr>
          </a:p>
        </p:txBody>
      </p:sp>
      <p:pic>
        <p:nvPicPr>
          <p:cNvPr descr="watermark.jpg" id="1215" name="Google Shape;1215;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95"/>
          <p:cNvPicPr preferRelativeResize="0"/>
          <p:nvPr/>
        </p:nvPicPr>
        <p:blipFill>
          <a:blip r:embed="rId4">
            <a:alphaModFix/>
          </a:blip>
          <a:stretch>
            <a:fillRect/>
          </a:stretch>
        </p:blipFill>
        <p:spPr>
          <a:xfrm>
            <a:off x="1699197" y="2545175"/>
            <a:ext cx="5745600" cy="1759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96"/>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23" name="Google Shape;1223;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24" name="Google Shape;1224;p9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simply calculate the difference between the real values y(x) against our predicted values a(x).</a:t>
            </a:r>
            <a:endParaRPr sz="3000">
              <a:solidFill>
                <a:srgbClr val="434343"/>
              </a:solidFill>
              <a:latin typeface="Montserrat"/>
              <a:ea typeface="Montserrat"/>
              <a:cs typeface="Montserrat"/>
              <a:sym typeface="Montserrat"/>
            </a:endParaRPr>
          </a:p>
        </p:txBody>
      </p:sp>
      <p:pic>
        <p:nvPicPr>
          <p:cNvPr descr="watermark.jpg" id="1225" name="Google Shape;1225;p9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26" name="Google Shape;1226;p9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97"/>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32" name="Google Shape;1232;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3" name="Google Shape;1233;p97"/>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The notation shown here corresponds to vector inputs and outputs, since we will be dealing with a </a:t>
            </a:r>
            <a:r>
              <a:rPr b="1" lang="en" sz="3000">
                <a:solidFill>
                  <a:srgbClr val="434343"/>
                </a:solidFill>
                <a:latin typeface="Montserrat"/>
                <a:ea typeface="Montserrat"/>
                <a:cs typeface="Montserrat"/>
                <a:sym typeface="Montserrat"/>
              </a:rPr>
              <a:t>batch </a:t>
            </a:r>
            <a:r>
              <a:rPr lang="en" sz="3000">
                <a:solidFill>
                  <a:srgbClr val="434343"/>
                </a:solidFill>
                <a:latin typeface="Montserrat"/>
                <a:ea typeface="Montserrat"/>
                <a:cs typeface="Montserrat"/>
                <a:sym typeface="Montserrat"/>
              </a:rPr>
              <a:t>of training points and predictions.</a:t>
            </a:r>
            <a:endParaRPr sz="3000">
              <a:solidFill>
                <a:srgbClr val="434343"/>
              </a:solidFill>
              <a:latin typeface="Montserrat"/>
              <a:ea typeface="Montserrat"/>
              <a:cs typeface="Montserrat"/>
              <a:sym typeface="Montserrat"/>
            </a:endParaRPr>
          </a:p>
        </p:txBody>
      </p:sp>
      <p:pic>
        <p:nvPicPr>
          <p:cNvPr descr="watermark.jpg" id="1234" name="Google Shape;1234;p9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35" name="Google Shape;1235;p9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pic>
        <p:nvPicPr>
          <p:cNvPr id="1240" name="Google Shape;1240;p98"/>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41" name="Google Shape;1241;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42" name="Google Shape;1242;p9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squaring this does 2 useful things for us, keeps everything positive and </a:t>
            </a:r>
            <a:r>
              <a:rPr b="1" lang="en" sz="3000">
                <a:solidFill>
                  <a:srgbClr val="434343"/>
                </a:solidFill>
                <a:latin typeface="Montserrat"/>
                <a:ea typeface="Montserrat"/>
                <a:cs typeface="Montserrat"/>
                <a:sym typeface="Montserrat"/>
              </a:rPr>
              <a:t>punishes</a:t>
            </a:r>
            <a:r>
              <a:rPr lang="en" sz="3000">
                <a:solidFill>
                  <a:srgbClr val="434343"/>
                </a:solidFill>
                <a:latin typeface="Montserrat"/>
                <a:ea typeface="Montserrat"/>
                <a:cs typeface="Montserrat"/>
                <a:sym typeface="Montserrat"/>
              </a:rPr>
              <a:t> large errors!</a:t>
            </a:r>
            <a:endParaRPr sz="3000">
              <a:solidFill>
                <a:srgbClr val="434343"/>
              </a:solidFill>
              <a:latin typeface="Montserrat"/>
              <a:ea typeface="Montserrat"/>
              <a:cs typeface="Montserrat"/>
              <a:sym typeface="Montserrat"/>
            </a:endParaRPr>
          </a:p>
        </p:txBody>
      </p:sp>
      <p:pic>
        <p:nvPicPr>
          <p:cNvPr descr="watermark.jpg" id="1243" name="Google Shape;1243;p9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44" name="Google Shape;1244;p9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0" name="Google Shape;1250;p9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cost function as:</a:t>
            </a:r>
            <a:endParaRPr sz="3000">
              <a:solidFill>
                <a:srgbClr val="434343"/>
              </a:solidFill>
              <a:latin typeface="Montserrat"/>
              <a:ea typeface="Montserrat"/>
              <a:cs typeface="Montserrat"/>
              <a:sym typeface="Montserrat"/>
            </a:endParaRPr>
          </a:p>
        </p:txBody>
      </p:sp>
      <p:pic>
        <p:nvPicPr>
          <p:cNvPr descr="watermark.jpg" id="1251" name="Google Shape;1251;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2" name="Google Shape;1252;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3" name="Google Shape;1253;p99"/>
          <p:cNvPicPr preferRelativeResize="0"/>
          <p:nvPr/>
        </p:nvPicPr>
        <p:blipFill>
          <a:blip r:embed="rId4">
            <a:alphaModFix/>
          </a:blip>
          <a:stretch>
            <a:fillRect/>
          </a:stretch>
        </p:blipFill>
        <p:spPr>
          <a:xfrm>
            <a:off x="3295571" y="1786625"/>
            <a:ext cx="3283519" cy="847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9" name="Google Shape;1259;p10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is our neural network's weights, </a:t>
            </a:r>
            <a:r>
              <a:rPr b="1" lang="en" sz="3000">
                <a:solidFill>
                  <a:srgbClr val="434343"/>
                </a:solidFill>
                <a:latin typeface="Montserrat"/>
                <a:ea typeface="Montserrat"/>
                <a:cs typeface="Montserrat"/>
                <a:sym typeface="Montserrat"/>
              </a:rPr>
              <a:t>B</a:t>
            </a:r>
            <a:r>
              <a:rPr lang="en" sz="3000">
                <a:solidFill>
                  <a:srgbClr val="434343"/>
                </a:solidFill>
                <a:latin typeface="Montserrat"/>
                <a:ea typeface="Montserrat"/>
                <a:cs typeface="Montserrat"/>
                <a:sym typeface="Montserrat"/>
              </a:rPr>
              <a:t> is our neural network's biases, </a:t>
            </a:r>
            <a:r>
              <a:rPr b="1" lang="en" sz="3000">
                <a:solidFill>
                  <a:srgbClr val="434343"/>
                </a:solidFill>
                <a:latin typeface="Montserrat"/>
                <a:ea typeface="Montserrat"/>
                <a:cs typeface="Montserrat"/>
                <a:sym typeface="Montserrat"/>
              </a:rPr>
              <a:t>S</a:t>
            </a:r>
            <a:r>
              <a:rPr b="1" baseline="30000" lang="en" sz="31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input of a single training sample, and </a:t>
            </a:r>
            <a:r>
              <a:rPr b="1" lang="en" sz="3000">
                <a:solidFill>
                  <a:srgbClr val="434343"/>
                </a:solidFill>
                <a:latin typeface="Montserrat"/>
                <a:ea typeface="Montserrat"/>
                <a:cs typeface="Montserrat"/>
                <a:sym typeface="Montserrat"/>
              </a:rPr>
              <a:t>E</a:t>
            </a:r>
            <a:r>
              <a:rPr b="1" baseline="30000" lang="en" sz="30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desired output of that training sample. </a:t>
            </a:r>
            <a:endParaRPr sz="3000">
              <a:solidFill>
                <a:srgbClr val="434343"/>
              </a:solidFill>
              <a:latin typeface="Montserrat"/>
              <a:ea typeface="Montserrat"/>
              <a:cs typeface="Montserrat"/>
              <a:sym typeface="Montserrat"/>
            </a:endParaRPr>
          </a:p>
        </p:txBody>
      </p:sp>
      <p:pic>
        <p:nvPicPr>
          <p:cNvPr descr="watermark.jpg" id="1260" name="Google Shape;1260;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00"/>
          <p:cNvPicPr preferRelativeResize="0"/>
          <p:nvPr/>
        </p:nvPicPr>
        <p:blipFill>
          <a:blip r:embed="rId4">
            <a:alphaModFix/>
          </a:blip>
          <a:stretch>
            <a:fillRect/>
          </a:stretch>
        </p:blipFill>
        <p:spPr>
          <a:xfrm>
            <a:off x="3338071" y="3817575"/>
            <a:ext cx="3283519" cy="847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pic>
        <p:nvPicPr>
          <p:cNvPr id="1267" name="Google Shape;1267;p101"/>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68" name="Google Shape;1268;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69" name="Google Shape;1269;p10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that information was all encoded in our simplified notation.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t>
            </a:r>
            <a:r>
              <a:rPr b="1" lang="en" sz="3000">
                <a:solidFill>
                  <a:srgbClr val="434343"/>
                </a:solidFill>
                <a:latin typeface="Montserrat"/>
                <a:ea typeface="Montserrat"/>
                <a:cs typeface="Montserrat"/>
                <a:sym typeface="Montserrat"/>
              </a:rPr>
              <a:t>a(x)</a:t>
            </a:r>
            <a:r>
              <a:rPr lang="en" sz="3000">
                <a:solidFill>
                  <a:srgbClr val="434343"/>
                </a:solidFill>
                <a:latin typeface="Montserrat"/>
                <a:ea typeface="Montserrat"/>
                <a:cs typeface="Montserrat"/>
                <a:sym typeface="Montserrat"/>
              </a:rPr>
              <a:t> holds information about weights and biases.</a:t>
            </a:r>
            <a:endParaRPr sz="3000">
              <a:solidFill>
                <a:srgbClr val="434343"/>
              </a:solidFill>
              <a:latin typeface="Montserrat"/>
              <a:ea typeface="Montserrat"/>
              <a:cs typeface="Montserrat"/>
              <a:sym typeface="Montserrat"/>
            </a:endParaRPr>
          </a:p>
        </p:txBody>
      </p:sp>
      <p:pic>
        <p:nvPicPr>
          <p:cNvPr descr="watermark.jpg" id="1270" name="Google Shape;1270;p10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71" name="Google Shape;1271;p10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9" name="Google Shape;119;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the whole idea behind deep learning is to have computers artificially mimic biological natural intelligence, we should probably build a general understanding of how biological neurons work!</a:t>
            </a:r>
            <a:endParaRPr sz="2900">
              <a:solidFill>
                <a:srgbClr val="434343"/>
              </a:solidFill>
              <a:latin typeface="Montserrat"/>
              <a:ea typeface="Montserrat"/>
              <a:cs typeface="Montserrat"/>
              <a:sym typeface="Montserrat"/>
            </a:endParaRPr>
          </a:p>
        </p:txBody>
      </p:sp>
      <p:pic>
        <p:nvPicPr>
          <p:cNvPr descr="watermark.jpg" id="120" name="Google Shape;120;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 name="Google Shape;121;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77" name="Google Shape;1277;p10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if we have a huge network, we can expect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to be quite complex, with huge vectors of weights and biases.</a:t>
            </a:r>
            <a:endParaRPr sz="3000">
              <a:solidFill>
                <a:srgbClr val="434343"/>
              </a:solidFill>
              <a:latin typeface="Montserrat"/>
              <a:ea typeface="Montserrat"/>
              <a:cs typeface="Montserrat"/>
              <a:sym typeface="Montserrat"/>
            </a:endParaRPr>
          </a:p>
        </p:txBody>
      </p:sp>
      <p:pic>
        <p:nvPicPr>
          <p:cNvPr descr="watermark.jpg" id="1278" name="Google Shape;1278;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9" name="Google Shape;1279;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0" name="Google Shape;1280;p102"/>
          <p:cNvPicPr preferRelativeResize="0"/>
          <p:nvPr/>
        </p:nvPicPr>
        <p:blipFill>
          <a:blip r:embed="rId4">
            <a:alphaModFix/>
          </a:blip>
          <a:stretch>
            <a:fillRect/>
          </a:stretch>
        </p:blipFill>
        <p:spPr>
          <a:xfrm>
            <a:off x="3295571" y="3539225"/>
            <a:ext cx="3283519" cy="847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103"/>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86" name="Google Shape;1286;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7" name="Google Shape;1287;p10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Here is a small network with all its parameters labeled:</a:t>
            </a:r>
            <a:endParaRPr sz="3000">
              <a:solidFill>
                <a:srgbClr val="434343"/>
              </a:solidFill>
              <a:latin typeface="Montserrat"/>
              <a:ea typeface="Montserrat"/>
              <a:cs typeface="Montserrat"/>
              <a:sym typeface="Montserrat"/>
            </a:endParaRPr>
          </a:p>
        </p:txBody>
      </p:sp>
      <p:pic>
        <p:nvPicPr>
          <p:cNvPr descr="watermark.jpg" id="1288" name="Google Shape;1288;p1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89" name="Google Shape;1289;p1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104"/>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95" name="Google Shape;129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96" name="Google Shape;1296;p10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That is a lot to calculate!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solve this?</a:t>
            </a:r>
            <a:endParaRPr sz="3000">
              <a:solidFill>
                <a:srgbClr val="434343"/>
              </a:solidFill>
              <a:latin typeface="Montserrat"/>
              <a:ea typeface="Montserrat"/>
              <a:cs typeface="Montserrat"/>
              <a:sym typeface="Montserrat"/>
            </a:endParaRPr>
          </a:p>
        </p:txBody>
      </p:sp>
      <p:pic>
        <p:nvPicPr>
          <p:cNvPr descr="watermark.jpg" id="1297" name="Google Shape;1297;p1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98" name="Google Shape;1298;p1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descr="watermark.jpg" id="1303" name="Google Shape;1303;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4" name="Google Shape;1304;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5" name="Google Shape;1305;p10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a real case, this means we have some cost function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dependent lots of weights!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C(w1,w2,w3,....wn)</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figure out which weights lead us to the lowest cost?</a:t>
            </a:r>
            <a:endParaRPr sz="3000">
              <a:solidFill>
                <a:srgbClr val="434343"/>
              </a:solidFill>
              <a:latin typeface="Montserrat"/>
              <a:ea typeface="Montserrat"/>
              <a:cs typeface="Montserrat"/>
              <a:sym typeface="Montserrat"/>
            </a:endParaRPr>
          </a:p>
        </p:txBody>
      </p:sp>
      <p:pic>
        <p:nvPicPr>
          <p:cNvPr descr="watermark.jpg" id="1306" name="Google Shape;1306;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pic>
        <p:nvPicPr>
          <p:cNvPr descr="watermark.jpg" id="1311" name="Google Shape;1311;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12" name="Google Shape;1312;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3" name="Google Shape;1313;p10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simplicity, let’s imagine we only had one weight in our cost function </a:t>
            </a:r>
            <a:r>
              <a:rPr b="1" lang="en" sz="3000">
                <a:solidFill>
                  <a:srgbClr val="434343"/>
                </a:solidFill>
                <a:latin typeface="Montserrat"/>
                <a:ea typeface="Montserrat"/>
                <a:cs typeface="Montserrat"/>
                <a:sym typeface="Montserrat"/>
              </a:rPr>
              <a:t>w.</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a:t>
            </a:r>
            <a:r>
              <a:rPr b="1" lang="en" sz="3000">
                <a:solidFill>
                  <a:srgbClr val="434343"/>
                </a:solidFill>
                <a:latin typeface="Montserrat"/>
                <a:ea typeface="Montserrat"/>
                <a:cs typeface="Montserrat"/>
                <a:sym typeface="Montserrat"/>
              </a:rPr>
              <a:t>minimize</a:t>
            </a:r>
            <a:r>
              <a:rPr lang="en" sz="3000">
                <a:solidFill>
                  <a:srgbClr val="434343"/>
                </a:solidFill>
                <a:latin typeface="Montserrat"/>
                <a:ea typeface="Montserrat"/>
                <a:cs typeface="Montserrat"/>
                <a:sym typeface="Montserrat"/>
              </a:rPr>
              <a:t> our loss/cost (overall error).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Which means we need to figure out 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results in the minimum of </a:t>
            </a:r>
            <a:r>
              <a:rPr b="1" lang="en" sz="3000">
                <a:solidFill>
                  <a:srgbClr val="434343"/>
                </a:solidFill>
                <a:latin typeface="Montserrat"/>
                <a:ea typeface="Montserrat"/>
                <a:cs typeface="Montserrat"/>
                <a:sym typeface="Montserrat"/>
              </a:rPr>
              <a:t>C(w)</a:t>
            </a:r>
            <a:endParaRPr b="1" sz="3000">
              <a:solidFill>
                <a:srgbClr val="434343"/>
              </a:solidFill>
              <a:latin typeface="Montserrat"/>
              <a:ea typeface="Montserrat"/>
              <a:cs typeface="Montserrat"/>
              <a:sym typeface="Montserrat"/>
            </a:endParaRPr>
          </a:p>
        </p:txBody>
      </p:sp>
      <p:pic>
        <p:nvPicPr>
          <p:cNvPr descr="watermark.jpg" id="1314" name="Google Shape;131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pic>
        <p:nvPicPr>
          <p:cNvPr descr="watermark.jpg" id="1319" name="Google Shape;1319;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0" name="Google Shape;1320;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21" name="Google Shape;1321;p107"/>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“simple” function </a:t>
            </a:r>
            <a:r>
              <a:rPr b="1" lang="en" sz="3000">
                <a:solidFill>
                  <a:srgbClr val="434343"/>
                </a:solidFill>
                <a:latin typeface="Montserrat"/>
                <a:ea typeface="Montserrat"/>
                <a:cs typeface="Montserrat"/>
                <a:sym typeface="Montserrat"/>
              </a:rPr>
              <a:t>C(w)</a:t>
            </a:r>
            <a:endParaRPr sz="3000">
              <a:solidFill>
                <a:srgbClr val="434343"/>
              </a:solidFill>
              <a:latin typeface="Montserrat"/>
              <a:ea typeface="Montserrat"/>
              <a:cs typeface="Montserrat"/>
              <a:sym typeface="Montserrat"/>
            </a:endParaRPr>
          </a:p>
        </p:txBody>
      </p:sp>
      <p:pic>
        <p:nvPicPr>
          <p:cNvPr descr="watermark.jpg" id="1322" name="Google Shape;1322;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23" name="Google Shape;1323;p107"/>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24" name="Google Shape;1324;p10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25" name="Google Shape;1325;p10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27" name="Google Shape;1327;p10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pic>
        <p:nvPicPr>
          <p:cNvPr descr="watermark.jpg" id="1332" name="Google Shape;13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33" name="Google Shape;133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34" name="Google Shape;1334;p108"/>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35" name="Google Shape;1335;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36" name="Google Shape;1336;p108"/>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37" name="Google Shape;1337;p10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38" name="Google Shape;1338;p10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40" name="Google Shape;1340;p10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pic>
        <p:nvPicPr>
          <p:cNvPr descr="watermark.jpg" id="1345" name="Google Shape;1345;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6" name="Google Shape;1346;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7" name="Google Shape;1347;p109"/>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48" name="Google Shape;1348;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49" name="Google Shape;1349;p109"/>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50" name="Google Shape;1350;p10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51" name="Google Shape;1351;p10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53" name="Google Shape;1353;p109"/>
          <p:cNvSpPr/>
          <p:nvPr/>
        </p:nvSpPr>
        <p:spPr>
          <a:xfrm rot="1770454">
            <a:off x="6399057" y="3837857"/>
            <a:ext cx="718725" cy="247452"/>
          </a:xfrm>
          <a:prstGeom prst="left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watermark.jpg" id="1359" name="Google Shape;135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60" name="Google Shape;1360;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61" name="Google Shape;1361;p110"/>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62" name="Google Shape;1362;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63" name="Google Shape;1363;p110"/>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64" name="Google Shape;1364;p11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65" name="Google Shape;1365;p11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67" name="Google Shape;1367;p11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68" name="Google Shape;1368;p11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69" name="Google Shape;1369;p11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descr="watermark.jpg" id="1374" name="Google Shape;1374;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5" name="Google Shape;137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6" name="Google Shape;1376;p11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Students of calculus know we could take a derivative and solve for 0.</a:t>
            </a:r>
            <a:endParaRPr sz="3000">
              <a:solidFill>
                <a:srgbClr val="434343"/>
              </a:solidFill>
              <a:latin typeface="Montserrat"/>
              <a:ea typeface="Montserrat"/>
              <a:cs typeface="Montserrat"/>
              <a:sym typeface="Montserrat"/>
            </a:endParaRPr>
          </a:p>
        </p:txBody>
      </p:sp>
      <p:pic>
        <p:nvPicPr>
          <p:cNvPr descr="watermark.jpg" id="1377" name="Google Shape;137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78" name="Google Shape;1378;p11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79" name="Google Shape;1379;p11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80" name="Google Shape;1380;p11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82" name="Google Shape;1382;p11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83" name="Google Shape;1383;p11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84" name="Google Shape;1384;p11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